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media/image10.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37"/>
  </p:notesMasterIdLst>
  <p:sldIdLst>
    <p:sldId id="274" r:id="rId2"/>
    <p:sldId id="278" r:id="rId3"/>
    <p:sldId id="279" r:id="rId4"/>
    <p:sldId id="280" r:id="rId5"/>
    <p:sldId id="284" r:id="rId6"/>
    <p:sldId id="285" r:id="rId7"/>
    <p:sldId id="277" r:id="rId8"/>
    <p:sldId id="264" r:id="rId9"/>
    <p:sldId id="272" r:id="rId10"/>
    <p:sldId id="261" r:id="rId11"/>
    <p:sldId id="273" r:id="rId12"/>
    <p:sldId id="256" r:id="rId13"/>
    <p:sldId id="260" r:id="rId14"/>
    <p:sldId id="288" r:id="rId15"/>
    <p:sldId id="276" r:id="rId16"/>
    <p:sldId id="257" r:id="rId17"/>
    <p:sldId id="287" r:id="rId18"/>
    <p:sldId id="289" r:id="rId19"/>
    <p:sldId id="290" r:id="rId20"/>
    <p:sldId id="292" r:id="rId21"/>
    <p:sldId id="258" r:id="rId22"/>
    <p:sldId id="291" r:id="rId23"/>
    <p:sldId id="302" r:id="rId24"/>
    <p:sldId id="286" r:id="rId25"/>
    <p:sldId id="295" r:id="rId26"/>
    <p:sldId id="293" r:id="rId27"/>
    <p:sldId id="259" r:id="rId28"/>
    <p:sldId id="294" r:id="rId29"/>
    <p:sldId id="275" r:id="rId30"/>
    <p:sldId id="298" r:id="rId31"/>
    <p:sldId id="299" r:id="rId32"/>
    <p:sldId id="300" r:id="rId33"/>
    <p:sldId id="301" r:id="rId34"/>
    <p:sldId id="296" r:id="rId35"/>
    <p:sldId id="29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81D6468-7722-40AC-8ED5-AE003AD5423F}">
          <p14:sldIdLst>
            <p14:sldId id="274"/>
            <p14:sldId id="278"/>
            <p14:sldId id="279"/>
            <p14:sldId id="280"/>
            <p14:sldId id="284"/>
            <p14:sldId id="285"/>
            <p14:sldId id="277"/>
            <p14:sldId id="264"/>
            <p14:sldId id="272"/>
            <p14:sldId id="261"/>
            <p14:sldId id="273"/>
            <p14:sldId id="256"/>
            <p14:sldId id="260"/>
            <p14:sldId id="288"/>
            <p14:sldId id="276"/>
            <p14:sldId id="257"/>
            <p14:sldId id="287"/>
            <p14:sldId id="289"/>
            <p14:sldId id="290"/>
            <p14:sldId id="292"/>
            <p14:sldId id="258"/>
            <p14:sldId id="291"/>
            <p14:sldId id="302"/>
            <p14:sldId id="286"/>
            <p14:sldId id="295"/>
            <p14:sldId id="293"/>
            <p14:sldId id="259"/>
            <p14:sldId id="294"/>
            <p14:sldId id="275"/>
            <p14:sldId id="298"/>
            <p14:sldId id="299"/>
            <p14:sldId id="300"/>
            <p14:sldId id="301"/>
            <p14:sldId id="296"/>
            <p14:sldId id="29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élique Vrancken" initials="AV" lastIdx="3" clrIdx="0">
    <p:extLst>
      <p:ext uri="{19B8F6BF-5375-455C-9EA6-DF929625EA0E}">
        <p15:presenceInfo xmlns:p15="http://schemas.microsoft.com/office/powerpoint/2012/main" userId="S::A.Vrancken@kirikou.be::d5df1c1d-f95b-4ada-b491-cc9cd5d79a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9D18E"/>
    <a:srgbClr val="E6B729"/>
    <a:srgbClr val="1B5FC3"/>
    <a:srgbClr val="BC1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94" autoAdjust="0"/>
    <p:restoredTop sz="95118" autoAdjust="0"/>
  </p:normalViewPr>
  <p:slideViewPr>
    <p:cSldViewPr snapToGrid="0">
      <p:cViewPr varScale="1">
        <p:scale>
          <a:sx n="115" d="100"/>
          <a:sy n="115" d="100"/>
        </p:scale>
        <p:origin x="4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err="1"/>
              <a:t>Nombre</a:t>
            </a:r>
            <a:r>
              <a:rPr lang="en-US" sz="2800" dirty="0"/>
              <a:t> de </a:t>
            </a:r>
            <a:r>
              <a:rPr lang="en-US" sz="2800" dirty="0" err="1"/>
              <a:t>suivis</a:t>
            </a:r>
            <a:endParaRPr lang="en-US" sz="28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4019500881541816"/>
          <c:y val="0.15734680866827017"/>
          <c:w val="0.79471440362671131"/>
          <c:h val="0.80969156696778066"/>
        </c:manualLayout>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6-98B3-4334-9AD2-04DA14834431}"/>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98B3-4334-9AD2-04DA14834431}"/>
              </c:ext>
            </c:extLst>
          </c:dPt>
          <c:dPt>
            <c:idx val="3"/>
            <c:invertIfNegative val="0"/>
            <c:bubble3D val="0"/>
            <c:spPr>
              <a:solidFill>
                <a:srgbClr val="FFC000"/>
              </a:solidFill>
              <a:ln>
                <a:noFill/>
              </a:ln>
              <a:effectLst/>
            </c:spPr>
            <c:extLst>
              <c:ext xmlns:c16="http://schemas.microsoft.com/office/drawing/2014/chart" uri="{C3380CC4-5D6E-409C-BE32-E72D297353CC}">
                <c16:uniqueId val="{00000004-98B3-4334-9AD2-04DA14834431}"/>
              </c:ext>
            </c:extLst>
          </c:dPt>
          <c:dLbls>
            <c:dLbl>
              <c:idx val="0"/>
              <c:layout>
                <c:manualLayout>
                  <c:x val="-0.43287167799400494"/>
                  <c:y val="0"/>
                </c:manualLayout>
              </c:layout>
              <c:spPr>
                <a:noFill/>
                <a:ln>
                  <a:noFill/>
                </a:ln>
                <a:effectLst/>
              </c:spPr>
              <c:txPr>
                <a:bodyPr rot="0" spcFirstLastPara="1" vertOverflow="ellipsis" vert="horz" wrap="square" lIns="38100" tIns="19050" rIns="38100" bIns="19050" anchor="ctr" anchorCtr="0">
                  <a:spAutoFit/>
                </a:bodyPr>
                <a:lstStyle/>
                <a:p>
                  <a:pPr algn="ctr" rtl="0">
                    <a:defRPr lang="en-US" sz="1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B3-4334-9AD2-04DA14834431}"/>
                </c:ext>
              </c:extLst>
            </c:dLbl>
            <c:dLbl>
              <c:idx val="1"/>
              <c:layout>
                <c:manualLayout>
                  <c:x val="-0.12409973020988541"/>
                  <c:y val="-3.2719840615731922E-3"/>
                </c:manualLayout>
              </c:layout>
              <c:spPr>
                <a:noFill/>
                <a:ln>
                  <a:noFill/>
                </a:ln>
                <a:effectLst/>
              </c:spPr>
              <c:txPr>
                <a:bodyPr rot="0" spcFirstLastPara="1" vertOverflow="ellipsis" vert="horz" wrap="square" lIns="38100" tIns="19050" rIns="38100" bIns="19050" anchor="ctr" anchorCtr="0">
                  <a:spAutoFit/>
                </a:bodyPr>
                <a:lstStyle/>
                <a:p>
                  <a:pPr algn="ctr" rtl="0">
                    <a:defRPr lang="en-US" sz="1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B3-4334-9AD2-04DA14834431}"/>
                </c:ext>
              </c:extLst>
            </c:dLbl>
            <c:dLbl>
              <c:idx val="2"/>
              <c:layout>
                <c:manualLayout>
                  <c:x val="-0.28070177071283592"/>
                  <c:y val="-3.2719840615730721E-3"/>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B3-4334-9AD2-04DA14834431}"/>
                </c:ext>
              </c:extLst>
            </c:dLbl>
            <c:dLbl>
              <c:idx val="3"/>
              <c:layout>
                <c:manualLayout>
                  <c:x val="-3.8411821255440709E-2"/>
                  <c:y val="-2.9992840751230744E-17"/>
                </c:manualLayout>
              </c:layout>
              <c:spPr>
                <a:noFill/>
                <a:ln>
                  <a:noFill/>
                </a:ln>
                <a:effectLst/>
              </c:spPr>
              <c:txPr>
                <a:bodyPr rot="0" spcFirstLastPara="1" vertOverflow="ellipsis" vert="horz" wrap="square" lIns="38100" tIns="19050" rIns="38100" bIns="19050" anchor="ctr" anchorCtr="0">
                  <a:spAutoFit/>
                </a:bodyPr>
                <a:lstStyle/>
                <a:p>
                  <a:pPr algn="ctr" rtl="0">
                    <a:defRPr lang="en-US" sz="16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3.6757158185975566E-2"/>
                      <c:h val="7.8200419071596416E-2"/>
                    </c:manualLayout>
                  </c15:layout>
                </c:ext>
                <c:ext xmlns:c16="http://schemas.microsoft.com/office/drawing/2014/chart" uri="{C3380CC4-5D6E-409C-BE32-E72D297353CC}">
                  <c16:uniqueId val="{00000004-98B3-4334-9AD2-04DA148344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L'@tribu Mobile</c:v>
                </c:pt>
                <c:pt idx="1">
                  <c:v>Longue Durée</c:v>
                </c:pt>
                <c:pt idx="2">
                  <c:v>Crise</c:v>
                </c:pt>
                <c:pt idx="3">
                  <c:v>C+</c:v>
                </c:pt>
              </c:strCache>
            </c:strRef>
          </c:cat>
          <c:val>
            <c:numRef>
              <c:f>Feuil1!$B$2:$B$5</c:f>
              <c:numCache>
                <c:formatCode>General</c:formatCode>
                <c:ptCount val="4"/>
                <c:pt idx="0">
                  <c:v>320</c:v>
                </c:pt>
                <c:pt idx="1">
                  <c:v>94</c:v>
                </c:pt>
                <c:pt idx="2">
                  <c:v>209</c:v>
                </c:pt>
                <c:pt idx="3">
                  <c:v>17</c:v>
                </c:pt>
              </c:numCache>
            </c:numRef>
          </c:val>
          <c:extLst>
            <c:ext xmlns:c16="http://schemas.microsoft.com/office/drawing/2014/chart" uri="{C3380CC4-5D6E-409C-BE32-E72D297353CC}">
              <c16:uniqueId val="{00000000-98B3-4334-9AD2-04DA14834431}"/>
            </c:ext>
          </c:extLst>
        </c:ser>
        <c:dLbls>
          <c:showLegendKey val="0"/>
          <c:showVal val="0"/>
          <c:showCatName val="0"/>
          <c:showSerName val="0"/>
          <c:showPercent val="0"/>
          <c:showBubbleSize val="0"/>
        </c:dLbls>
        <c:gapWidth val="182"/>
        <c:axId val="1867999647"/>
        <c:axId val="1868000063"/>
      </c:barChart>
      <c:catAx>
        <c:axId val="18679996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crossAx val="1868000063"/>
        <c:crosses val="autoZero"/>
        <c:auto val="1"/>
        <c:lblAlgn val="ctr"/>
        <c:lblOffset val="100"/>
        <c:noMultiLvlLbl val="0"/>
      </c:catAx>
      <c:valAx>
        <c:axId val="1868000063"/>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67999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L'@tribu Mobile</c:v>
                </c:pt>
              </c:strCache>
            </c:strRef>
          </c:tx>
          <c:spPr>
            <a:solidFill>
              <a:srgbClr val="00B0F0"/>
            </a:solidFill>
            <a:ln>
              <a:noFill/>
            </a:ln>
            <a:effectLst/>
          </c:spPr>
          <c:invertIfNegative val="0"/>
          <c:cat>
            <c:strRef>
              <c:f>Feuil1!$A$2:$A$7</c:f>
              <c:strCache>
                <c:ptCount val="6"/>
                <c:pt idx="0">
                  <c:v>0-3 ans</c:v>
                </c:pt>
                <c:pt idx="1">
                  <c:v>4-6 ans</c:v>
                </c:pt>
                <c:pt idx="2">
                  <c:v>7-12 ans</c:v>
                </c:pt>
                <c:pt idx="3">
                  <c:v>13-17 ans</c:v>
                </c:pt>
                <c:pt idx="4">
                  <c:v>18-23 ans</c:v>
                </c:pt>
                <c:pt idx="5">
                  <c:v>Autres</c:v>
                </c:pt>
              </c:strCache>
            </c:strRef>
          </c:cat>
          <c:val>
            <c:numRef>
              <c:f>Feuil1!$B$2:$B$7</c:f>
              <c:numCache>
                <c:formatCode>General</c:formatCode>
                <c:ptCount val="6"/>
                <c:pt idx="0">
                  <c:v>36</c:v>
                </c:pt>
                <c:pt idx="1">
                  <c:v>20</c:v>
                </c:pt>
                <c:pt idx="2">
                  <c:v>71</c:v>
                </c:pt>
                <c:pt idx="3">
                  <c:v>151</c:v>
                </c:pt>
                <c:pt idx="4">
                  <c:v>34</c:v>
                </c:pt>
                <c:pt idx="5">
                  <c:v>1</c:v>
                </c:pt>
              </c:numCache>
            </c:numRef>
          </c:val>
          <c:extLst>
            <c:ext xmlns:c16="http://schemas.microsoft.com/office/drawing/2014/chart" uri="{C3380CC4-5D6E-409C-BE32-E72D297353CC}">
              <c16:uniqueId val="{00000000-2E6C-44DB-9414-39718CA7D1B2}"/>
            </c:ext>
          </c:extLst>
        </c:ser>
        <c:ser>
          <c:idx val="1"/>
          <c:order val="1"/>
          <c:tx>
            <c:strRef>
              <c:f>Feuil1!$C$1</c:f>
              <c:strCache>
                <c:ptCount val="1"/>
                <c:pt idx="0">
                  <c:v>Longue Durée</c:v>
                </c:pt>
              </c:strCache>
            </c:strRef>
          </c:tx>
          <c:spPr>
            <a:solidFill>
              <a:schemeClr val="accent2"/>
            </a:solidFill>
            <a:ln>
              <a:noFill/>
            </a:ln>
            <a:effectLst/>
          </c:spPr>
          <c:invertIfNegative val="0"/>
          <c:cat>
            <c:strRef>
              <c:f>Feuil1!$A$2:$A$7</c:f>
              <c:strCache>
                <c:ptCount val="6"/>
                <c:pt idx="0">
                  <c:v>0-3 ans</c:v>
                </c:pt>
                <c:pt idx="1">
                  <c:v>4-6 ans</c:v>
                </c:pt>
                <c:pt idx="2">
                  <c:v>7-12 ans</c:v>
                </c:pt>
                <c:pt idx="3">
                  <c:v>13-17 ans</c:v>
                </c:pt>
                <c:pt idx="4">
                  <c:v>18-23 ans</c:v>
                </c:pt>
                <c:pt idx="5">
                  <c:v>Autres</c:v>
                </c:pt>
              </c:strCache>
            </c:strRef>
          </c:cat>
          <c:val>
            <c:numRef>
              <c:f>Feuil1!$C$2:$C$7</c:f>
              <c:numCache>
                <c:formatCode>General</c:formatCode>
                <c:ptCount val="6"/>
                <c:pt idx="0">
                  <c:v>18</c:v>
                </c:pt>
                <c:pt idx="1">
                  <c:v>5</c:v>
                </c:pt>
                <c:pt idx="2">
                  <c:v>21</c:v>
                </c:pt>
                <c:pt idx="3">
                  <c:v>44</c:v>
                </c:pt>
                <c:pt idx="4">
                  <c:v>6</c:v>
                </c:pt>
                <c:pt idx="5">
                  <c:v>0</c:v>
                </c:pt>
              </c:numCache>
            </c:numRef>
          </c:val>
          <c:extLst>
            <c:ext xmlns:c16="http://schemas.microsoft.com/office/drawing/2014/chart" uri="{C3380CC4-5D6E-409C-BE32-E72D297353CC}">
              <c16:uniqueId val="{00000001-2E6C-44DB-9414-39718CA7D1B2}"/>
            </c:ext>
          </c:extLst>
        </c:ser>
        <c:ser>
          <c:idx val="2"/>
          <c:order val="2"/>
          <c:tx>
            <c:strRef>
              <c:f>Feuil1!$D$1</c:f>
              <c:strCache>
                <c:ptCount val="1"/>
                <c:pt idx="0">
                  <c:v>Crise</c:v>
                </c:pt>
              </c:strCache>
            </c:strRef>
          </c:tx>
          <c:spPr>
            <a:solidFill>
              <a:schemeClr val="accent3"/>
            </a:solidFill>
            <a:ln>
              <a:noFill/>
            </a:ln>
            <a:effectLst/>
          </c:spPr>
          <c:invertIfNegative val="0"/>
          <c:cat>
            <c:strRef>
              <c:f>Feuil1!$A$2:$A$7</c:f>
              <c:strCache>
                <c:ptCount val="6"/>
                <c:pt idx="0">
                  <c:v>0-3 ans</c:v>
                </c:pt>
                <c:pt idx="1">
                  <c:v>4-6 ans</c:v>
                </c:pt>
                <c:pt idx="2">
                  <c:v>7-12 ans</c:v>
                </c:pt>
                <c:pt idx="3">
                  <c:v>13-17 ans</c:v>
                </c:pt>
                <c:pt idx="4">
                  <c:v>18-23 ans</c:v>
                </c:pt>
                <c:pt idx="5">
                  <c:v>Autres</c:v>
                </c:pt>
              </c:strCache>
            </c:strRef>
          </c:cat>
          <c:val>
            <c:numRef>
              <c:f>Feuil1!$D$2:$D$7</c:f>
              <c:numCache>
                <c:formatCode>General</c:formatCode>
                <c:ptCount val="6"/>
                <c:pt idx="0">
                  <c:v>17</c:v>
                </c:pt>
                <c:pt idx="1">
                  <c:v>14</c:v>
                </c:pt>
                <c:pt idx="2">
                  <c:v>45</c:v>
                </c:pt>
                <c:pt idx="3">
                  <c:v>98</c:v>
                </c:pt>
                <c:pt idx="4">
                  <c:v>27</c:v>
                </c:pt>
                <c:pt idx="5">
                  <c:v>1</c:v>
                </c:pt>
              </c:numCache>
            </c:numRef>
          </c:val>
          <c:extLst>
            <c:ext xmlns:c16="http://schemas.microsoft.com/office/drawing/2014/chart" uri="{C3380CC4-5D6E-409C-BE32-E72D297353CC}">
              <c16:uniqueId val="{00000002-2E6C-44DB-9414-39718CA7D1B2}"/>
            </c:ext>
          </c:extLst>
        </c:ser>
        <c:ser>
          <c:idx val="3"/>
          <c:order val="3"/>
          <c:tx>
            <c:strRef>
              <c:f>Feuil1!$E$1</c:f>
              <c:strCache>
                <c:ptCount val="1"/>
                <c:pt idx="0">
                  <c:v>C+</c:v>
                </c:pt>
              </c:strCache>
            </c:strRef>
          </c:tx>
          <c:spPr>
            <a:solidFill>
              <a:schemeClr val="accent4"/>
            </a:solidFill>
            <a:ln>
              <a:noFill/>
            </a:ln>
            <a:effectLst/>
          </c:spPr>
          <c:invertIfNegative val="0"/>
          <c:cat>
            <c:strRef>
              <c:f>Feuil1!$A$2:$A$7</c:f>
              <c:strCache>
                <c:ptCount val="6"/>
                <c:pt idx="0">
                  <c:v>0-3 ans</c:v>
                </c:pt>
                <c:pt idx="1">
                  <c:v>4-6 ans</c:v>
                </c:pt>
                <c:pt idx="2">
                  <c:v>7-12 ans</c:v>
                </c:pt>
                <c:pt idx="3">
                  <c:v>13-17 ans</c:v>
                </c:pt>
                <c:pt idx="4">
                  <c:v>18-23 ans</c:v>
                </c:pt>
                <c:pt idx="5">
                  <c:v>Autres</c:v>
                </c:pt>
              </c:strCache>
            </c:strRef>
          </c:cat>
          <c:val>
            <c:numRef>
              <c:f>Feuil1!$E$2:$E$7</c:f>
              <c:numCache>
                <c:formatCode>General</c:formatCode>
                <c:ptCount val="6"/>
                <c:pt idx="0">
                  <c:v>1</c:v>
                </c:pt>
                <c:pt idx="1">
                  <c:v>1</c:v>
                </c:pt>
                <c:pt idx="2">
                  <c:v>5</c:v>
                </c:pt>
                <c:pt idx="3">
                  <c:v>9</c:v>
                </c:pt>
                <c:pt idx="4">
                  <c:v>1</c:v>
                </c:pt>
                <c:pt idx="5">
                  <c:v>0</c:v>
                </c:pt>
              </c:numCache>
            </c:numRef>
          </c:val>
          <c:extLst>
            <c:ext xmlns:c16="http://schemas.microsoft.com/office/drawing/2014/chart" uri="{C3380CC4-5D6E-409C-BE32-E72D297353CC}">
              <c16:uniqueId val="{00000005-2E6C-44DB-9414-39718CA7D1B2}"/>
            </c:ext>
          </c:extLst>
        </c:ser>
        <c:dLbls>
          <c:showLegendKey val="0"/>
          <c:showVal val="0"/>
          <c:showCatName val="0"/>
          <c:showSerName val="0"/>
          <c:showPercent val="0"/>
          <c:showBubbleSize val="0"/>
        </c:dLbls>
        <c:gapWidth val="219"/>
        <c:overlap val="-27"/>
        <c:axId val="59011983"/>
        <c:axId val="59004079"/>
      </c:barChart>
      <c:catAx>
        <c:axId val="59011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9004079"/>
        <c:crosses val="autoZero"/>
        <c:auto val="1"/>
        <c:lblAlgn val="ctr"/>
        <c:lblOffset val="100"/>
        <c:noMultiLvlLbl val="0"/>
      </c:catAx>
      <c:valAx>
        <c:axId val="59004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9011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l'@tribu mobile</c:v>
                </c:pt>
              </c:strCache>
            </c:strRef>
          </c:tx>
          <c:spPr>
            <a:solidFill>
              <a:srgbClr val="00B0F0"/>
            </a:solidFill>
            <a:ln>
              <a:noFill/>
            </a:ln>
            <a:effectLst/>
          </c:spPr>
          <c:invertIfNegative val="0"/>
          <c:cat>
            <c:strRef>
              <c:f>Feuil1!$A$2:$A$3</c:f>
              <c:strCache>
                <c:ptCount val="2"/>
                <c:pt idx="0">
                  <c:v>Garçons</c:v>
                </c:pt>
                <c:pt idx="1">
                  <c:v>Filles</c:v>
                </c:pt>
              </c:strCache>
            </c:strRef>
          </c:cat>
          <c:val>
            <c:numRef>
              <c:f>Feuil1!$B$2:$B$3</c:f>
              <c:numCache>
                <c:formatCode>General</c:formatCode>
                <c:ptCount val="2"/>
                <c:pt idx="0">
                  <c:v>168</c:v>
                </c:pt>
                <c:pt idx="1">
                  <c:v>152</c:v>
                </c:pt>
              </c:numCache>
            </c:numRef>
          </c:val>
          <c:extLst>
            <c:ext xmlns:c16="http://schemas.microsoft.com/office/drawing/2014/chart" uri="{C3380CC4-5D6E-409C-BE32-E72D297353CC}">
              <c16:uniqueId val="{00000000-33A7-4C2A-B843-51D6228A00DB}"/>
            </c:ext>
          </c:extLst>
        </c:ser>
        <c:ser>
          <c:idx val="1"/>
          <c:order val="1"/>
          <c:tx>
            <c:strRef>
              <c:f>Feuil1!$C$1</c:f>
              <c:strCache>
                <c:ptCount val="1"/>
                <c:pt idx="0">
                  <c:v>Longue durée</c:v>
                </c:pt>
              </c:strCache>
            </c:strRef>
          </c:tx>
          <c:spPr>
            <a:solidFill>
              <a:schemeClr val="accent2"/>
            </a:solidFill>
            <a:ln>
              <a:noFill/>
            </a:ln>
            <a:effectLst/>
          </c:spPr>
          <c:invertIfNegative val="0"/>
          <c:cat>
            <c:strRef>
              <c:f>Feuil1!$A$2:$A$3</c:f>
              <c:strCache>
                <c:ptCount val="2"/>
                <c:pt idx="0">
                  <c:v>Garçons</c:v>
                </c:pt>
                <c:pt idx="1">
                  <c:v>Filles</c:v>
                </c:pt>
              </c:strCache>
            </c:strRef>
          </c:cat>
          <c:val>
            <c:numRef>
              <c:f>Feuil1!$C$2:$C$3</c:f>
              <c:numCache>
                <c:formatCode>General</c:formatCode>
                <c:ptCount val="2"/>
                <c:pt idx="0">
                  <c:v>51</c:v>
                </c:pt>
                <c:pt idx="1">
                  <c:v>43</c:v>
                </c:pt>
              </c:numCache>
            </c:numRef>
          </c:val>
          <c:extLst>
            <c:ext xmlns:c16="http://schemas.microsoft.com/office/drawing/2014/chart" uri="{C3380CC4-5D6E-409C-BE32-E72D297353CC}">
              <c16:uniqueId val="{00000001-33A7-4C2A-B843-51D6228A00DB}"/>
            </c:ext>
          </c:extLst>
        </c:ser>
        <c:ser>
          <c:idx val="2"/>
          <c:order val="2"/>
          <c:tx>
            <c:strRef>
              <c:f>Feuil1!$D$1</c:f>
              <c:strCache>
                <c:ptCount val="1"/>
                <c:pt idx="0">
                  <c:v>Crise</c:v>
                </c:pt>
              </c:strCache>
            </c:strRef>
          </c:tx>
          <c:spPr>
            <a:solidFill>
              <a:schemeClr val="accent3"/>
            </a:solidFill>
            <a:ln>
              <a:noFill/>
            </a:ln>
            <a:effectLst/>
          </c:spPr>
          <c:invertIfNegative val="0"/>
          <c:cat>
            <c:strRef>
              <c:f>Feuil1!$A$2:$A$3</c:f>
              <c:strCache>
                <c:ptCount val="2"/>
                <c:pt idx="0">
                  <c:v>Garçons</c:v>
                </c:pt>
                <c:pt idx="1">
                  <c:v>Filles</c:v>
                </c:pt>
              </c:strCache>
            </c:strRef>
          </c:cat>
          <c:val>
            <c:numRef>
              <c:f>Feuil1!$D$2:$D$3</c:f>
              <c:numCache>
                <c:formatCode>General</c:formatCode>
                <c:ptCount val="2"/>
                <c:pt idx="0">
                  <c:v>108</c:v>
                </c:pt>
                <c:pt idx="1">
                  <c:v>101</c:v>
                </c:pt>
              </c:numCache>
            </c:numRef>
          </c:val>
          <c:extLst>
            <c:ext xmlns:c16="http://schemas.microsoft.com/office/drawing/2014/chart" uri="{C3380CC4-5D6E-409C-BE32-E72D297353CC}">
              <c16:uniqueId val="{00000002-33A7-4C2A-B843-51D6228A00DB}"/>
            </c:ext>
          </c:extLst>
        </c:ser>
        <c:ser>
          <c:idx val="3"/>
          <c:order val="3"/>
          <c:tx>
            <c:strRef>
              <c:f>Feuil1!$E$1</c:f>
              <c:strCache>
                <c:ptCount val="1"/>
                <c:pt idx="0">
                  <c:v>C+</c:v>
                </c:pt>
              </c:strCache>
            </c:strRef>
          </c:tx>
          <c:spPr>
            <a:solidFill>
              <a:schemeClr val="accent4"/>
            </a:solidFill>
            <a:ln>
              <a:noFill/>
            </a:ln>
            <a:effectLst/>
          </c:spPr>
          <c:invertIfNegative val="0"/>
          <c:cat>
            <c:strRef>
              <c:f>Feuil1!$A$2:$A$3</c:f>
              <c:strCache>
                <c:ptCount val="2"/>
                <c:pt idx="0">
                  <c:v>Garçons</c:v>
                </c:pt>
                <c:pt idx="1">
                  <c:v>Filles</c:v>
                </c:pt>
              </c:strCache>
            </c:strRef>
          </c:cat>
          <c:val>
            <c:numRef>
              <c:f>Feuil1!$E$2:$E$3</c:f>
              <c:numCache>
                <c:formatCode>General</c:formatCode>
                <c:ptCount val="2"/>
                <c:pt idx="0">
                  <c:v>9</c:v>
                </c:pt>
                <c:pt idx="1">
                  <c:v>8</c:v>
                </c:pt>
              </c:numCache>
            </c:numRef>
          </c:val>
          <c:extLst>
            <c:ext xmlns:c16="http://schemas.microsoft.com/office/drawing/2014/chart" uri="{C3380CC4-5D6E-409C-BE32-E72D297353CC}">
              <c16:uniqueId val="{00000004-33A7-4C2A-B843-51D6228A00DB}"/>
            </c:ext>
          </c:extLst>
        </c:ser>
        <c:dLbls>
          <c:showLegendKey val="0"/>
          <c:showVal val="0"/>
          <c:showCatName val="0"/>
          <c:showSerName val="0"/>
          <c:showPercent val="0"/>
          <c:showBubbleSize val="0"/>
        </c:dLbls>
        <c:gapWidth val="219"/>
        <c:overlap val="-27"/>
        <c:axId val="58999503"/>
        <c:axId val="59004495"/>
      </c:barChart>
      <c:catAx>
        <c:axId val="58999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9004495"/>
        <c:crosses val="autoZero"/>
        <c:auto val="1"/>
        <c:lblAlgn val="ctr"/>
        <c:lblOffset val="100"/>
        <c:noMultiLvlLbl val="0"/>
      </c:catAx>
      <c:valAx>
        <c:axId val="59004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8999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939EE-EA57-41B0-8288-5791EA736C8C}" type="datetimeFigureOut">
              <a:rPr lang="fr-BE" smtClean="0"/>
              <a:t>9/06/21</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C6011-C023-4CDA-A5FB-3899DBE6A2A7}" type="slidenum">
              <a:rPr lang="fr-BE" smtClean="0"/>
              <a:t>‹N°›</a:t>
            </a:fld>
            <a:endParaRPr lang="fr-BE"/>
          </a:p>
        </p:txBody>
      </p:sp>
    </p:spTree>
    <p:extLst>
      <p:ext uri="{BB962C8B-B14F-4D97-AF65-F5344CB8AC3E}">
        <p14:creationId xmlns:p14="http://schemas.microsoft.com/office/powerpoint/2010/main" val="43901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54C6011-C023-4CDA-A5FB-3899DBE6A2A7}" type="slidenum">
              <a:rPr lang="fr-BE" smtClean="0"/>
              <a:t>9</a:t>
            </a:fld>
            <a:endParaRPr lang="fr-BE"/>
          </a:p>
        </p:txBody>
      </p:sp>
    </p:spTree>
    <p:extLst>
      <p:ext uri="{BB962C8B-B14F-4D97-AF65-F5344CB8AC3E}">
        <p14:creationId xmlns:p14="http://schemas.microsoft.com/office/powerpoint/2010/main" val="70858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54C6011-C023-4CDA-A5FB-3899DBE6A2A7}" type="slidenum">
              <a:rPr lang="fr-BE" smtClean="0"/>
              <a:t>11</a:t>
            </a:fld>
            <a:endParaRPr lang="fr-BE"/>
          </a:p>
        </p:txBody>
      </p:sp>
    </p:spTree>
    <p:extLst>
      <p:ext uri="{BB962C8B-B14F-4D97-AF65-F5344CB8AC3E}">
        <p14:creationId xmlns:p14="http://schemas.microsoft.com/office/powerpoint/2010/main" val="324746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3A18440-794B-4254-B0CC-7E424784F671}" type="datetimeFigureOut">
              <a:rPr lang="fr-BE" smtClean="0"/>
              <a:t>9/06/21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428B9A52-31D6-4B6A-B391-211A55F63B4A}" type="slidenum">
              <a:rPr lang="fr-BE" smtClean="0"/>
              <a:t>‹N°›</a:t>
            </a:fld>
            <a:endParaRPr lang="fr-BE"/>
          </a:p>
        </p:txBody>
      </p:sp>
    </p:spTree>
    <p:extLst>
      <p:ext uri="{BB962C8B-B14F-4D97-AF65-F5344CB8AC3E}">
        <p14:creationId xmlns:p14="http://schemas.microsoft.com/office/powerpoint/2010/main" val="297680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3A18440-794B-4254-B0CC-7E424784F671}" type="datetimeFigureOut">
              <a:rPr lang="fr-BE" smtClean="0"/>
              <a:t>9/06/21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428B9A52-31D6-4B6A-B391-211A55F63B4A}" type="slidenum">
              <a:rPr lang="fr-BE" smtClean="0"/>
              <a:t>‹N°›</a:t>
            </a:fld>
            <a:endParaRPr lang="fr-BE"/>
          </a:p>
        </p:txBody>
      </p:sp>
    </p:spTree>
    <p:extLst>
      <p:ext uri="{BB962C8B-B14F-4D97-AF65-F5344CB8AC3E}">
        <p14:creationId xmlns:p14="http://schemas.microsoft.com/office/powerpoint/2010/main" val="3654788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3A18440-794B-4254-B0CC-7E424784F671}" type="datetimeFigureOut">
              <a:rPr lang="fr-BE" smtClean="0"/>
              <a:t>9/06/21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428B9A52-31D6-4B6A-B391-211A55F63B4A}" type="slidenum">
              <a:rPr lang="fr-BE" smtClean="0"/>
              <a:t>‹N°›</a:t>
            </a:fld>
            <a:endParaRPr lang="fr-B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82904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3A18440-794B-4254-B0CC-7E424784F671}" type="datetimeFigureOut">
              <a:rPr lang="fr-BE" smtClean="0"/>
              <a:t>9/06/21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428B9A52-31D6-4B6A-B391-211A55F63B4A}" type="slidenum">
              <a:rPr lang="fr-BE" smtClean="0"/>
              <a:t>‹N°›</a:t>
            </a:fld>
            <a:endParaRPr lang="fr-BE"/>
          </a:p>
        </p:txBody>
      </p:sp>
    </p:spTree>
    <p:extLst>
      <p:ext uri="{BB962C8B-B14F-4D97-AF65-F5344CB8AC3E}">
        <p14:creationId xmlns:p14="http://schemas.microsoft.com/office/powerpoint/2010/main" val="4052244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3A18440-794B-4254-B0CC-7E424784F671}" type="datetimeFigureOut">
              <a:rPr lang="fr-BE" smtClean="0"/>
              <a:t>9/06/21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428B9A52-31D6-4B6A-B391-211A55F63B4A}" type="slidenum">
              <a:rPr lang="fr-BE" smtClean="0"/>
              <a:t>‹N°›</a:t>
            </a:fld>
            <a:endParaRPr lang="fr-B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4233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3A18440-794B-4254-B0CC-7E424784F671}" type="datetimeFigureOut">
              <a:rPr lang="fr-BE" smtClean="0"/>
              <a:t>9/06/21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428B9A52-31D6-4B6A-B391-211A55F63B4A}" type="slidenum">
              <a:rPr lang="fr-BE" smtClean="0"/>
              <a:t>‹N°›</a:t>
            </a:fld>
            <a:endParaRPr lang="fr-BE"/>
          </a:p>
        </p:txBody>
      </p:sp>
    </p:spTree>
    <p:extLst>
      <p:ext uri="{BB962C8B-B14F-4D97-AF65-F5344CB8AC3E}">
        <p14:creationId xmlns:p14="http://schemas.microsoft.com/office/powerpoint/2010/main" val="3419693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3A18440-794B-4254-B0CC-7E424784F671}" type="datetimeFigureOut">
              <a:rPr lang="fr-BE" smtClean="0"/>
              <a:t>9/06/21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428B9A52-31D6-4B6A-B391-211A55F63B4A}" type="slidenum">
              <a:rPr lang="fr-BE" smtClean="0"/>
              <a:t>‹N°›</a:t>
            </a:fld>
            <a:endParaRPr lang="fr-BE"/>
          </a:p>
        </p:txBody>
      </p:sp>
    </p:spTree>
    <p:extLst>
      <p:ext uri="{BB962C8B-B14F-4D97-AF65-F5344CB8AC3E}">
        <p14:creationId xmlns:p14="http://schemas.microsoft.com/office/powerpoint/2010/main" val="2164390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3A18440-794B-4254-B0CC-7E424784F671}" type="datetimeFigureOut">
              <a:rPr lang="fr-BE" smtClean="0"/>
              <a:t>9/06/21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428B9A52-31D6-4B6A-B391-211A55F63B4A}" type="slidenum">
              <a:rPr lang="fr-BE" smtClean="0"/>
              <a:t>‹N°›</a:t>
            </a:fld>
            <a:endParaRPr lang="fr-BE"/>
          </a:p>
        </p:txBody>
      </p:sp>
    </p:spTree>
    <p:extLst>
      <p:ext uri="{BB962C8B-B14F-4D97-AF65-F5344CB8AC3E}">
        <p14:creationId xmlns:p14="http://schemas.microsoft.com/office/powerpoint/2010/main" val="67102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3A18440-794B-4254-B0CC-7E424784F671}" type="datetimeFigureOut">
              <a:rPr lang="fr-BE" smtClean="0"/>
              <a:t>9/06/21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428B9A52-31D6-4B6A-B391-211A55F63B4A}" type="slidenum">
              <a:rPr lang="fr-BE" smtClean="0"/>
              <a:t>‹N°›</a:t>
            </a:fld>
            <a:endParaRPr lang="fr-BE"/>
          </a:p>
        </p:txBody>
      </p:sp>
    </p:spTree>
    <p:extLst>
      <p:ext uri="{BB962C8B-B14F-4D97-AF65-F5344CB8AC3E}">
        <p14:creationId xmlns:p14="http://schemas.microsoft.com/office/powerpoint/2010/main" val="249999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3A18440-794B-4254-B0CC-7E424784F671}" type="datetimeFigureOut">
              <a:rPr lang="fr-BE" smtClean="0"/>
              <a:t>9/06/21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428B9A52-31D6-4B6A-B391-211A55F63B4A}" type="slidenum">
              <a:rPr lang="fr-BE" smtClean="0"/>
              <a:t>‹N°›</a:t>
            </a:fld>
            <a:endParaRPr lang="fr-BE"/>
          </a:p>
        </p:txBody>
      </p:sp>
    </p:spTree>
    <p:extLst>
      <p:ext uri="{BB962C8B-B14F-4D97-AF65-F5344CB8AC3E}">
        <p14:creationId xmlns:p14="http://schemas.microsoft.com/office/powerpoint/2010/main" val="425744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3A18440-794B-4254-B0CC-7E424784F671}" type="datetimeFigureOut">
              <a:rPr lang="fr-BE" smtClean="0"/>
              <a:t>9/06/21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428B9A52-31D6-4B6A-B391-211A55F63B4A}" type="slidenum">
              <a:rPr lang="fr-BE" smtClean="0"/>
              <a:t>‹N°›</a:t>
            </a:fld>
            <a:endParaRPr lang="fr-BE"/>
          </a:p>
        </p:txBody>
      </p:sp>
    </p:spTree>
    <p:extLst>
      <p:ext uri="{BB962C8B-B14F-4D97-AF65-F5344CB8AC3E}">
        <p14:creationId xmlns:p14="http://schemas.microsoft.com/office/powerpoint/2010/main" val="353218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3A18440-794B-4254-B0CC-7E424784F671}" type="datetimeFigureOut">
              <a:rPr lang="fr-BE" smtClean="0"/>
              <a:t>9/06/21</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428B9A52-31D6-4B6A-B391-211A55F63B4A}" type="slidenum">
              <a:rPr lang="fr-BE" smtClean="0"/>
              <a:t>‹N°›</a:t>
            </a:fld>
            <a:endParaRPr lang="fr-BE"/>
          </a:p>
        </p:txBody>
      </p:sp>
    </p:spTree>
    <p:extLst>
      <p:ext uri="{BB962C8B-B14F-4D97-AF65-F5344CB8AC3E}">
        <p14:creationId xmlns:p14="http://schemas.microsoft.com/office/powerpoint/2010/main" val="328981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3A18440-794B-4254-B0CC-7E424784F671}" type="datetimeFigureOut">
              <a:rPr lang="fr-BE" smtClean="0"/>
              <a:t>9/06/21</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428B9A52-31D6-4B6A-B391-211A55F63B4A}" type="slidenum">
              <a:rPr lang="fr-BE" smtClean="0"/>
              <a:t>‹N°›</a:t>
            </a:fld>
            <a:endParaRPr lang="fr-BE"/>
          </a:p>
        </p:txBody>
      </p:sp>
    </p:spTree>
    <p:extLst>
      <p:ext uri="{BB962C8B-B14F-4D97-AF65-F5344CB8AC3E}">
        <p14:creationId xmlns:p14="http://schemas.microsoft.com/office/powerpoint/2010/main" val="411305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18440-794B-4254-B0CC-7E424784F671}" type="datetimeFigureOut">
              <a:rPr lang="fr-BE" smtClean="0"/>
              <a:t>9/06/21</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428B9A52-31D6-4B6A-B391-211A55F63B4A}" type="slidenum">
              <a:rPr lang="fr-BE" smtClean="0"/>
              <a:t>‹N°›</a:t>
            </a:fld>
            <a:endParaRPr lang="fr-BE"/>
          </a:p>
        </p:txBody>
      </p:sp>
    </p:spTree>
    <p:extLst>
      <p:ext uri="{BB962C8B-B14F-4D97-AF65-F5344CB8AC3E}">
        <p14:creationId xmlns:p14="http://schemas.microsoft.com/office/powerpoint/2010/main" val="2233239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3A18440-794B-4254-B0CC-7E424784F671}" type="datetimeFigureOut">
              <a:rPr lang="fr-BE" smtClean="0"/>
              <a:t>9/06/21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428B9A52-31D6-4B6A-B391-211A55F63B4A}" type="slidenum">
              <a:rPr lang="fr-BE" smtClean="0"/>
              <a:t>‹N°›</a:t>
            </a:fld>
            <a:endParaRPr lang="fr-BE"/>
          </a:p>
        </p:txBody>
      </p:sp>
    </p:spTree>
    <p:extLst>
      <p:ext uri="{BB962C8B-B14F-4D97-AF65-F5344CB8AC3E}">
        <p14:creationId xmlns:p14="http://schemas.microsoft.com/office/powerpoint/2010/main" val="221908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3A18440-794B-4254-B0CC-7E424784F671}" type="datetimeFigureOut">
              <a:rPr lang="fr-BE" smtClean="0"/>
              <a:t>9/06/21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428B9A52-31D6-4B6A-B391-211A55F63B4A}" type="slidenum">
              <a:rPr lang="fr-BE" smtClean="0"/>
              <a:t>‹N°›</a:t>
            </a:fld>
            <a:endParaRPr lang="fr-BE"/>
          </a:p>
        </p:txBody>
      </p:sp>
    </p:spTree>
    <p:extLst>
      <p:ext uri="{BB962C8B-B14F-4D97-AF65-F5344CB8AC3E}">
        <p14:creationId xmlns:p14="http://schemas.microsoft.com/office/powerpoint/2010/main" val="211924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A18440-794B-4254-B0CC-7E424784F671}" type="datetimeFigureOut">
              <a:rPr lang="fr-BE" smtClean="0"/>
              <a:t>9/06/21</a:t>
            </a:fld>
            <a:endParaRPr lang="fr-B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28B9A52-31D6-4B6A-B391-211A55F63B4A}" type="slidenum">
              <a:rPr lang="fr-BE" smtClean="0"/>
              <a:t>‹N°›</a:t>
            </a:fld>
            <a:endParaRPr lang="fr-BE"/>
          </a:p>
        </p:txBody>
      </p:sp>
    </p:spTree>
    <p:extLst>
      <p:ext uri="{BB962C8B-B14F-4D97-AF65-F5344CB8AC3E}">
        <p14:creationId xmlns:p14="http://schemas.microsoft.com/office/powerpoint/2010/main" val="398271832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B8766C-442F-4335-84E6-C1449C5D5194}"/>
              </a:ext>
            </a:extLst>
          </p:cNvPr>
          <p:cNvSpPr>
            <a:spLocks noGrp="1"/>
          </p:cNvSpPr>
          <p:nvPr>
            <p:ph type="ctrTitle"/>
          </p:nvPr>
        </p:nvSpPr>
        <p:spPr>
          <a:xfrm>
            <a:off x="1315554" y="3489820"/>
            <a:ext cx="9202723" cy="2785145"/>
          </a:xfrm>
        </p:spPr>
        <p:txBody>
          <a:bodyPr>
            <a:noAutofit/>
          </a:bodyPr>
          <a:lstStyle/>
          <a:p>
            <a:pPr algn="ctr">
              <a:lnSpc>
                <a:spcPct val="90000"/>
              </a:lnSpc>
            </a:pPr>
            <a:r>
              <a:rPr lang="fr-BE" sz="4000" dirty="0"/>
              <a:t>Assemblée Générale des Partenaires </a:t>
            </a:r>
            <a:br>
              <a:rPr lang="fr-BE" sz="4000" dirty="0"/>
            </a:br>
            <a:r>
              <a:rPr lang="fr-BE" sz="4000" dirty="0"/>
              <a:t>du </a:t>
            </a:r>
            <a:br>
              <a:rPr lang="fr-BE" sz="4000" dirty="0"/>
            </a:br>
            <a:r>
              <a:rPr lang="fr-BE" sz="4000" dirty="0"/>
              <a:t>Réseau Santé Kirikou</a:t>
            </a:r>
            <a:br>
              <a:rPr lang="fr-BE" sz="4000" dirty="0"/>
            </a:br>
            <a:br>
              <a:rPr lang="fr-BE" sz="4000" dirty="0"/>
            </a:br>
            <a:br>
              <a:rPr lang="fr-BE" sz="4000" dirty="0"/>
            </a:br>
            <a:r>
              <a:rPr lang="fr-BE" sz="4000" dirty="0"/>
              <a:t>9 Juin 2021</a:t>
            </a:r>
          </a:p>
        </p:txBody>
      </p:sp>
      <p:sp>
        <p:nvSpPr>
          <p:cNvPr id="23" name="Isosceles Triangle 25">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1" name="Image 20">
            <a:extLst>
              <a:ext uri="{FF2B5EF4-FFF2-40B4-BE49-F238E27FC236}">
                <a16:creationId xmlns:a16="http://schemas.microsoft.com/office/drawing/2014/main" id="{E0CCE914-84D3-4226-AC84-E44DB5C9E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280" y="267769"/>
            <a:ext cx="4887354" cy="2715196"/>
          </a:xfrm>
          <a:prstGeom prst="rect">
            <a:avLst/>
          </a:prstGeom>
        </p:spPr>
      </p:pic>
      <p:pic>
        <p:nvPicPr>
          <p:cNvPr id="3074" name="Picture 2" descr="Logo du Réseau Santé Kirikou - Accueil">
            <a:extLst>
              <a:ext uri="{FF2B5EF4-FFF2-40B4-BE49-F238E27FC236}">
                <a16:creationId xmlns:a16="http://schemas.microsoft.com/office/drawing/2014/main" id="{05C42738-9913-4F8F-984E-D45038880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extLst>
      <p:ext uri="{BB962C8B-B14F-4D97-AF65-F5344CB8AC3E}">
        <p14:creationId xmlns:p14="http://schemas.microsoft.com/office/powerpoint/2010/main" val="239189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C68E81-86EF-453E-BDCB-1679574A5B06}"/>
              </a:ext>
            </a:extLst>
          </p:cNvPr>
          <p:cNvSpPr>
            <a:spLocks noGrp="1"/>
          </p:cNvSpPr>
          <p:nvPr>
            <p:ph type="title"/>
          </p:nvPr>
        </p:nvSpPr>
        <p:spPr/>
        <p:txBody>
          <a:bodyPr/>
          <a:lstStyle/>
          <a:p>
            <a:pPr algn="ctr"/>
            <a:r>
              <a:rPr lang="fr-BE" dirty="0"/>
              <a:t>Qui sont ces jeunes?</a:t>
            </a:r>
          </a:p>
        </p:txBody>
      </p:sp>
      <p:sp>
        <p:nvSpPr>
          <p:cNvPr id="3" name="Espace réservé du texte 2">
            <a:extLst>
              <a:ext uri="{FF2B5EF4-FFF2-40B4-BE49-F238E27FC236}">
                <a16:creationId xmlns:a16="http://schemas.microsoft.com/office/drawing/2014/main" id="{74665638-8546-4130-BAE0-29382FA84A5B}"/>
              </a:ext>
            </a:extLst>
          </p:cNvPr>
          <p:cNvSpPr>
            <a:spLocks noGrp="1"/>
          </p:cNvSpPr>
          <p:nvPr>
            <p:ph type="body" idx="1"/>
          </p:nvPr>
        </p:nvSpPr>
        <p:spPr/>
        <p:txBody>
          <a:bodyPr/>
          <a:lstStyle/>
          <a:p>
            <a:pPr algn="ctr"/>
            <a:r>
              <a:rPr lang="fr-BE" dirty="0"/>
              <a:t>Répartition par tranches d’âge</a:t>
            </a:r>
          </a:p>
        </p:txBody>
      </p:sp>
      <p:graphicFrame>
        <p:nvGraphicFramePr>
          <p:cNvPr id="29" name="Espace réservé du contenu 28">
            <a:extLst>
              <a:ext uri="{FF2B5EF4-FFF2-40B4-BE49-F238E27FC236}">
                <a16:creationId xmlns:a16="http://schemas.microsoft.com/office/drawing/2014/main" id="{D7DA64E5-19FE-49EE-8515-F4183C80AB44}"/>
              </a:ext>
            </a:extLst>
          </p:cNvPr>
          <p:cNvGraphicFramePr>
            <a:graphicFrameLocks noGrp="1"/>
          </p:cNvGraphicFramePr>
          <p:nvPr>
            <p:ph sz="half" idx="2"/>
            <p:extLst>
              <p:ext uri="{D42A27DB-BD31-4B8C-83A1-F6EECF244321}">
                <p14:modId xmlns:p14="http://schemas.microsoft.com/office/powerpoint/2010/main" val="1531444705"/>
              </p:ext>
            </p:extLst>
          </p:nvPr>
        </p:nvGraphicFramePr>
        <p:xfrm>
          <a:off x="676275" y="2736850"/>
          <a:ext cx="4184650"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5" name="Espace réservé du texte 24">
            <a:extLst>
              <a:ext uri="{FF2B5EF4-FFF2-40B4-BE49-F238E27FC236}">
                <a16:creationId xmlns:a16="http://schemas.microsoft.com/office/drawing/2014/main" id="{771E387B-EC22-4746-9BAC-5C978B737013}"/>
              </a:ext>
            </a:extLst>
          </p:cNvPr>
          <p:cNvSpPr>
            <a:spLocks noGrp="1"/>
          </p:cNvSpPr>
          <p:nvPr>
            <p:ph type="body" sz="quarter" idx="3"/>
          </p:nvPr>
        </p:nvSpPr>
        <p:spPr/>
        <p:txBody>
          <a:bodyPr/>
          <a:lstStyle/>
          <a:p>
            <a:pPr algn="ctr"/>
            <a:r>
              <a:rPr lang="fr-BE" dirty="0"/>
              <a:t>Répartition par sexe</a:t>
            </a:r>
          </a:p>
        </p:txBody>
      </p:sp>
      <p:graphicFrame>
        <p:nvGraphicFramePr>
          <p:cNvPr id="32" name="Espace réservé du contenu 31">
            <a:extLst>
              <a:ext uri="{FF2B5EF4-FFF2-40B4-BE49-F238E27FC236}">
                <a16:creationId xmlns:a16="http://schemas.microsoft.com/office/drawing/2014/main" id="{0A7EA2D9-5879-47A4-A6CF-DEDFDF678E1B}"/>
              </a:ext>
            </a:extLst>
          </p:cNvPr>
          <p:cNvGraphicFramePr>
            <a:graphicFrameLocks noGrp="1"/>
          </p:cNvGraphicFramePr>
          <p:nvPr>
            <p:ph sz="quarter" idx="4"/>
            <p:extLst>
              <p:ext uri="{D42A27DB-BD31-4B8C-83A1-F6EECF244321}">
                <p14:modId xmlns:p14="http://schemas.microsoft.com/office/powerpoint/2010/main" val="2273040406"/>
              </p:ext>
            </p:extLst>
          </p:nvPr>
        </p:nvGraphicFramePr>
        <p:xfrm>
          <a:off x="5087938" y="2736850"/>
          <a:ext cx="4186237" cy="3305175"/>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 3">
            <a:extLst>
              <a:ext uri="{FF2B5EF4-FFF2-40B4-BE49-F238E27FC236}">
                <a16:creationId xmlns:a16="http://schemas.microsoft.com/office/drawing/2014/main" id="{6FC51199-7537-4C45-AE13-B72FC8074235}"/>
              </a:ext>
            </a:extLst>
          </p:cNvPr>
          <p:cNvPicPr>
            <a:picLocks noChangeAspect="1"/>
          </p:cNvPicPr>
          <p:nvPr/>
        </p:nvPicPr>
        <p:blipFill>
          <a:blip r:embed="rId4"/>
          <a:stretch>
            <a:fillRect/>
          </a:stretch>
        </p:blipFill>
        <p:spPr>
          <a:xfrm>
            <a:off x="10247207" y="5535053"/>
            <a:ext cx="1944793" cy="1322947"/>
          </a:xfrm>
          <a:prstGeom prst="rect">
            <a:avLst/>
          </a:prstGeom>
        </p:spPr>
      </p:pic>
      <p:pic>
        <p:nvPicPr>
          <p:cNvPr id="9" name="Picture 2" descr="Logo du Réseau Santé Kirikou - Accueil">
            <a:extLst>
              <a:ext uri="{FF2B5EF4-FFF2-40B4-BE49-F238E27FC236}">
                <a16:creationId xmlns:a16="http://schemas.microsoft.com/office/drawing/2014/main" id="{08F92C69-4AAF-42FD-AF7C-0696E9319A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extLst>
      <p:ext uri="{BB962C8B-B14F-4D97-AF65-F5344CB8AC3E}">
        <p14:creationId xmlns:p14="http://schemas.microsoft.com/office/powerpoint/2010/main" val="1163675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Espace réservé du contenu 15" descr="Une image contenant carte&#10;&#10;Description générée automatiquement">
            <a:extLst>
              <a:ext uri="{FF2B5EF4-FFF2-40B4-BE49-F238E27FC236}">
                <a16:creationId xmlns:a16="http://schemas.microsoft.com/office/drawing/2014/main" id="{C24098F3-76BE-4F2C-9DCD-4B1D049225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7569" y="1"/>
            <a:ext cx="5696356" cy="7420810"/>
          </a:xfrm>
        </p:spPr>
      </p:pic>
      <p:pic>
        <p:nvPicPr>
          <p:cNvPr id="2" name="Image 1">
            <a:extLst>
              <a:ext uri="{FF2B5EF4-FFF2-40B4-BE49-F238E27FC236}">
                <a16:creationId xmlns:a16="http://schemas.microsoft.com/office/drawing/2014/main" id="{7F1B64F4-6397-4484-8606-E224C65A9536}"/>
              </a:ext>
            </a:extLst>
          </p:cNvPr>
          <p:cNvPicPr>
            <a:picLocks noChangeAspect="1"/>
          </p:cNvPicPr>
          <p:nvPr/>
        </p:nvPicPr>
        <p:blipFill>
          <a:blip r:embed="rId4"/>
          <a:stretch>
            <a:fillRect/>
          </a:stretch>
        </p:blipFill>
        <p:spPr>
          <a:xfrm>
            <a:off x="10247207" y="5535053"/>
            <a:ext cx="1944793" cy="1322947"/>
          </a:xfrm>
          <a:prstGeom prst="rect">
            <a:avLst/>
          </a:prstGeom>
        </p:spPr>
      </p:pic>
      <p:pic>
        <p:nvPicPr>
          <p:cNvPr id="5" name="Picture 2" descr="Logo du Réseau Santé Kirikou - Accueil">
            <a:extLst>
              <a:ext uri="{FF2B5EF4-FFF2-40B4-BE49-F238E27FC236}">
                <a16:creationId xmlns:a16="http://schemas.microsoft.com/office/drawing/2014/main" id="{DC971792-624E-4BE1-AF23-8F910AADD7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extLst>
      <p:ext uri="{BB962C8B-B14F-4D97-AF65-F5344CB8AC3E}">
        <p14:creationId xmlns:p14="http://schemas.microsoft.com/office/powerpoint/2010/main" val="411353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6" name="Rectangle 95">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1FCF4BBF-5218-41DE-B68B-A723A6C7E5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97" r="1" b="1"/>
          <a:stretch/>
        </p:blipFill>
        <p:spPr bwMode="auto">
          <a:xfrm>
            <a:off x="489002" y="571500"/>
            <a:ext cx="11134545" cy="5715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Logo du Réseau Santé Kirikou - Accueil">
            <a:extLst>
              <a:ext uri="{FF2B5EF4-FFF2-40B4-BE49-F238E27FC236}">
                <a16:creationId xmlns:a16="http://schemas.microsoft.com/office/drawing/2014/main" id="{797CE8D6-EF0A-4C4F-ADA1-E19F13607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extLst>
      <p:ext uri="{BB962C8B-B14F-4D97-AF65-F5344CB8AC3E}">
        <p14:creationId xmlns:p14="http://schemas.microsoft.com/office/powerpoint/2010/main" val="4165037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8F925FB1-FB45-424C-ABB1-E885B2F42CE4}"/>
              </a:ext>
            </a:extLst>
          </p:cNvPr>
          <p:cNvGraphicFramePr/>
          <p:nvPr/>
        </p:nvGraphicFramePr>
        <p:xfrm>
          <a:off x="1809750" y="1314450"/>
          <a:ext cx="8000999" cy="4979096"/>
        </p:xfrm>
        <a:graphic>
          <a:graphicData uri="http://schemas.openxmlformats.org/drawingml/2006/table">
            <a:tbl>
              <a:tblPr firstRow="1" firstCol="1" bandRow="1"/>
              <a:tblGrid>
                <a:gridCol w="2101704">
                  <a:extLst>
                    <a:ext uri="{9D8B030D-6E8A-4147-A177-3AD203B41FA5}">
                      <a16:colId xmlns:a16="http://schemas.microsoft.com/office/drawing/2014/main" val="3860428145"/>
                    </a:ext>
                  </a:extLst>
                </a:gridCol>
                <a:gridCol w="2118791">
                  <a:extLst>
                    <a:ext uri="{9D8B030D-6E8A-4147-A177-3AD203B41FA5}">
                      <a16:colId xmlns:a16="http://schemas.microsoft.com/office/drawing/2014/main" val="649679189"/>
                    </a:ext>
                  </a:extLst>
                </a:gridCol>
                <a:gridCol w="2088889">
                  <a:extLst>
                    <a:ext uri="{9D8B030D-6E8A-4147-A177-3AD203B41FA5}">
                      <a16:colId xmlns:a16="http://schemas.microsoft.com/office/drawing/2014/main" val="3974572228"/>
                    </a:ext>
                  </a:extLst>
                </a:gridCol>
                <a:gridCol w="1691615">
                  <a:extLst>
                    <a:ext uri="{9D8B030D-6E8A-4147-A177-3AD203B41FA5}">
                      <a16:colId xmlns:a16="http://schemas.microsoft.com/office/drawing/2014/main" val="2092954879"/>
                    </a:ext>
                  </a:extLst>
                </a:gridCol>
              </a:tblGrid>
              <a:tr h="1110956">
                <a:tc>
                  <a:txBody>
                    <a:bodyPr/>
                    <a:lstStyle/>
                    <a:p>
                      <a:pPr algn="ctr" fontAlgn="ctr">
                        <a:lnSpc>
                          <a:spcPct val="115000"/>
                        </a:lnSpc>
                        <a:spcBef>
                          <a:spcPts val="1200"/>
                        </a:spcBef>
                        <a:spcAft>
                          <a:spcPts val="800"/>
                        </a:spcAft>
                      </a:pPr>
                      <a:r>
                        <a:rPr lang="fr-BE" sz="2100" b="1" i="0" u="none" strike="noStrike" dirty="0">
                          <a:effectLst/>
                          <a:latin typeface="Calibri" panose="020F0502020204030204" pitchFamily="34" charset="0"/>
                          <a:ea typeface="Calibri" panose="020F0502020204030204" pitchFamily="34" charset="0"/>
                          <a:cs typeface="Calibri" panose="020F0502020204030204" pitchFamily="34" charset="0"/>
                        </a:rPr>
                        <a:t>Nombre de dossiers</a:t>
                      </a:r>
                      <a:endParaRPr lang="fr-BE" sz="2100" b="0" i="0" u="none" strike="noStrike" dirty="0">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lgn="ctr" fontAlgn="ctr">
                        <a:lnSpc>
                          <a:spcPct val="115000"/>
                        </a:lnSpc>
                        <a:spcBef>
                          <a:spcPts val="1200"/>
                        </a:spcBef>
                        <a:spcAft>
                          <a:spcPts val="800"/>
                        </a:spcAft>
                      </a:pPr>
                      <a:r>
                        <a:rPr lang="fr-BE" sz="2100" b="1" i="0" u="none" strike="noStrike" dirty="0">
                          <a:effectLst/>
                          <a:latin typeface="Calibri" panose="020F0502020204030204" pitchFamily="34" charset="0"/>
                          <a:ea typeface="Calibri" panose="020F0502020204030204" pitchFamily="34" charset="0"/>
                          <a:cs typeface="Calibri" panose="020F0502020204030204" pitchFamily="34" charset="0"/>
                        </a:rPr>
                        <a:t>Ouverture</a:t>
                      </a:r>
                      <a:endParaRPr lang="fr-BE" sz="2100" b="0" i="0" u="none" strike="noStrike" dirty="0">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lgn="ctr" fontAlgn="ctr">
                        <a:lnSpc>
                          <a:spcPct val="115000"/>
                        </a:lnSpc>
                        <a:spcBef>
                          <a:spcPts val="1200"/>
                        </a:spcBef>
                        <a:spcAft>
                          <a:spcPts val="800"/>
                        </a:spcAft>
                      </a:pPr>
                      <a:r>
                        <a:rPr lang="fr-BE" sz="2100" b="1" i="0" u="none" strike="noStrike" dirty="0">
                          <a:effectLst/>
                          <a:latin typeface="Calibri" panose="020F0502020204030204" pitchFamily="34" charset="0"/>
                          <a:ea typeface="Calibri" panose="020F0502020204030204" pitchFamily="34" charset="0"/>
                          <a:cs typeface="Calibri" panose="020F0502020204030204" pitchFamily="34" charset="0"/>
                        </a:rPr>
                        <a:t>Clôture</a:t>
                      </a:r>
                      <a:endParaRPr lang="fr-BE" sz="2100" b="0" i="0" u="none" strike="noStrike" dirty="0">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lgn="ctr" fontAlgn="ctr">
                        <a:lnSpc>
                          <a:spcPct val="115000"/>
                        </a:lnSpc>
                        <a:spcBef>
                          <a:spcPts val="1200"/>
                        </a:spcBef>
                        <a:spcAft>
                          <a:spcPts val="800"/>
                        </a:spcAft>
                      </a:pPr>
                      <a:r>
                        <a:rPr lang="fr-BE" sz="2100" b="1" i="0" u="none" strike="noStrike" dirty="0">
                          <a:effectLst/>
                          <a:latin typeface="Calibri" panose="020F0502020204030204" pitchFamily="34" charset="0"/>
                          <a:ea typeface="Calibri" panose="020F0502020204030204" pitchFamily="34" charset="0"/>
                          <a:cs typeface="Calibri" panose="020F0502020204030204" pitchFamily="34" charset="0"/>
                        </a:rPr>
                        <a:t>Demande de financement (€)</a:t>
                      </a:r>
                      <a:endParaRPr lang="fr-BE" sz="2100" b="0" i="0" u="none" strike="noStrike" dirty="0">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09640677"/>
                  </a:ext>
                </a:extLst>
              </a:tr>
              <a:tr h="374864">
                <a:tc>
                  <a:txBody>
                    <a:bodyPr/>
                    <a:lstStyle/>
                    <a:p>
                      <a:pPr algn="ctr" fontAlgn="ctr">
                        <a:lnSpc>
                          <a:spcPct val="115000"/>
                        </a:lnSpc>
                        <a:spcBef>
                          <a:spcPts val="1200"/>
                        </a:spcBef>
                        <a:spcAft>
                          <a:spcPts val="800"/>
                        </a:spcAft>
                      </a:pPr>
                      <a:r>
                        <a:rPr lang="fr-BE" sz="2100" b="1" i="0" u="none" strike="noStrike">
                          <a:effectLst/>
                          <a:latin typeface="Calibri" panose="020F0502020204030204" pitchFamily="34" charset="0"/>
                          <a:ea typeface="Calibri" panose="020F0502020204030204" pitchFamily="34" charset="0"/>
                          <a:cs typeface="Calibri" panose="020F0502020204030204" pitchFamily="34" charset="0"/>
                        </a:rPr>
                        <a:t>3</a:t>
                      </a:r>
                      <a:endParaRPr lang="fr-BE" sz="2100" b="0" i="0" u="none" strike="noStrike">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fontAlgn="ctr">
                        <a:lnSpc>
                          <a:spcPct val="115000"/>
                        </a:lnSpc>
                        <a:spcBef>
                          <a:spcPts val="1200"/>
                        </a:spcBef>
                        <a:spcAft>
                          <a:spcPts val="800"/>
                        </a:spcAft>
                      </a:pPr>
                      <a:r>
                        <a:rPr lang="fr-BE" sz="2100" b="0" i="0" u="none" strike="noStrike">
                          <a:effectLst/>
                          <a:latin typeface="Calibri" panose="020F0502020204030204" pitchFamily="34" charset="0"/>
                          <a:ea typeface="Calibri" panose="020F0502020204030204" pitchFamily="34" charset="0"/>
                          <a:cs typeface="Calibri" panose="020F0502020204030204" pitchFamily="34" charset="0"/>
                        </a:rPr>
                        <a:t>2018</a:t>
                      </a:r>
                      <a:endParaRPr lang="fr-BE" sz="2100" b="0" i="0" u="none" strike="noStrike">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fontAlgn="ctr">
                        <a:lnSpc>
                          <a:spcPct val="115000"/>
                        </a:lnSpc>
                        <a:spcBef>
                          <a:spcPts val="1200"/>
                        </a:spcBef>
                        <a:spcAft>
                          <a:spcPts val="800"/>
                        </a:spcAft>
                      </a:pPr>
                      <a:r>
                        <a:rPr lang="fr-BE" sz="2100" b="0" i="0" u="none" strike="noStrike" dirty="0">
                          <a:effectLst/>
                          <a:latin typeface="Calibri" panose="020F0502020204030204" pitchFamily="34" charset="0"/>
                          <a:ea typeface="Calibri" panose="020F0502020204030204" pitchFamily="34" charset="0"/>
                          <a:cs typeface="Calibri" panose="020F0502020204030204" pitchFamily="34" charset="0"/>
                        </a:rPr>
                        <a:t>En cours</a:t>
                      </a:r>
                      <a:endParaRPr lang="fr-BE" sz="2100" b="0" i="0" u="none" strike="noStrike" dirty="0">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fontAlgn="ctr">
                        <a:lnSpc>
                          <a:spcPct val="115000"/>
                        </a:lnSpc>
                        <a:spcBef>
                          <a:spcPts val="1200"/>
                        </a:spcBef>
                        <a:spcAft>
                          <a:spcPts val="800"/>
                        </a:spcAft>
                      </a:pPr>
                      <a:r>
                        <a:rPr lang="fr-BE" sz="2100" b="0" i="0" u="none" strike="noStrike" dirty="0">
                          <a:effectLst/>
                          <a:latin typeface="Calibri" panose="020F0502020204030204" pitchFamily="34" charset="0"/>
                          <a:ea typeface="Calibri" panose="020F0502020204030204" pitchFamily="34" charset="0"/>
                          <a:cs typeface="Calibri" panose="020F0502020204030204" pitchFamily="34" charset="0"/>
                        </a:rPr>
                        <a:t>-</a:t>
                      </a:r>
                      <a:endParaRPr lang="fr-BE" sz="2100" b="0" i="0" u="none" strike="noStrike" dirty="0">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685053133"/>
                  </a:ext>
                </a:extLst>
              </a:tr>
              <a:tr h="374864">
                <a:tc>
                  <a:txBody>
                    <a:bodyPr/>
                    <a:lstStyle/>
                    <a:p>
                      <a:pPr algn="ctr" fontAlgn="ctr">
                        <a:lnSpc>
                          <a:spcPct val="115000"/>
                        </a:lnSpc>
                        <a:spcBef>
                          <a:spcPts val="1200"/>
                        </a:spcBef>
                        <a:spcAft>
                          <a:spcPts val="800"/>
                        </a:spcAft>
                      </a:pPr>
                      <a:r>
                        <a:rPr lang="fr-BE" sz="2100" b="1" i="0" u="none" strike="noStrike">
                          <a:effectLst/>
                          <a:latin typeface="Calibri" panose="020F0502020204030204" pitchFamily="34" charset="0"/>
                          <a:ea typeface="Calibri" panose="020F0502020204030204" pitchFamily="34" charset="0"/>
                          <a:cs typeface="Calibri" panose="020F0502020204030204" pitchFamily="34" charset="0"/>
                        </a:rPr>
                        <a:t>2</a:t>
                      </a:r>
                      <a:endParaRPr lang="fr-BE" sz="2100" b="0" i="0" u="none" strike="noStrike">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fontAlgn="ctr">
                        <a:lnSpc>
                          <a:spcPct val="115000"/>
                        </a:lnSpc>
                        <a:spcBef>
                          <a:spcPts val="1200"/>
                        </a:spcBef>
                        <a:spcAft>
                          <a:spcPts val="800"/>
                        </a:spcAft>
                      </a:pPr>
                      <a:r>
                        <a:rPr lang="fr-BE" sz="2100" b="0" i="0" u="none" strike="noStrike">
                          <a:effectLst/>
                          <a:latin typeface="Calibri" panose="020F0502020204030204" pitchFamily="34" charset="0"/>
                          <a:ea typeface="Calibri" panose="020F0502020204030204" pitchFamily="34" charset="0"/>
                          <a:cs typeface="Calibri" panose="020F0502020204030204" pitchFamily="34" charset="0"/>
                        </a:rPr>
                        <a:t>2019</a:t>
                      </a:r>
                      <a:endParaRPr lang="fr-BE" sz="2100" b="0" i="0" u="none" strike="noStrike">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fontAlgn="ctr">
                        <a:lnSpc>
                          <a:spcPct val="115000"/>
                        </a:lnSpc>
                        <a:spcBef>
                          <a:spcPts val="1200"/>
                        </a:spcBef>
                        <a:spcAft>
                          <a:spcPts val="800"/>
                        </a:spcAft>
                      </a:pPr>
                      <a:r>
                        <a:rPr lang="fr-BE" sz="2100" b="0" i="0" u="none" strike="noStrike">
                          <a:effectLst/>
                          <a:latin typeface="Calibri" panose="020F0502020204030204" pitchFamily="34" charset="0"/>
                          <a:ea typeface="Calibri" panose="020F0502020204030204" pitchFamily="34" charset="0"/>
                          <a:cs typeface="Calibri" panose="020F0502020204030204" pitchFamily="34" charset="0"/>
                        </a:rPr>
                        <a:t>2020</a:t>
                      </a:r>
                      <a:endParaRPr lang="fr-BE" sz="2100" b="0" i="0" u="none" strike="noStrike">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fontAlgn="ctr">
                        <a:lnSpc>
                          <a:spcPct val="115000"/>
                        </a:lnSpc>
                        <a:spcBef>
                          <a:spcPts val="1200"/>
                        </a:spcBef>
                        <a:spcAft>
                          <a:spcPts val="800"/>
                        </a:spcAft>
                      </a:pPr>
                      <a:r>
                        <a:rPr lang="fr-BE" sz="2100" b="0" i="0" u="none" strike="noStrike" dirty="0">
                          <a:effectLst/>
                          <a:latin typeface="Calibri" panose="020F0502020204030204" pitchFamily="34" charset="0"/>
                          <a:ea typeface="Calibri" panose="020F0502020204030204" pitchFamily="34" charset="0"/>
                          <a:cs typeface="Calibri" panose="020F0502020204030204" pitchFamily="34" charset="0"/>
                        </a:rPr>
                        <a:t>-</a:t>
                      </a:r>
                      <a:endParaRPr lang="fr-BE" sz="2100" b="0" i="0" u="none" strike="noStrike" dirty="0">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2259025608"/>
                  </a:ext>
                </a:extLst>
              </a:tr>
              <a:tr h="374864">
                <a:tc>
                  <a:txBody>
                    <a:bodyPr/>
                    <a:lstStyle/>
                    <a:p>
                      <a:pPr algn="ctr" fontAlgn="ctr">
                        <a:lnSpc>
                          <a:spcPct val="115000"/>
                        </a:lnSpc>
                        <a:spcBef>
                          <a:spcPts val="1200"/>
                        </a:spcBef>
                        <a:spcAft>
                          <a:spcPts val="800"/>
                        </a:spcAft>
                      </a:pPr>
                      <a:r>
                        <a:rPr lang="fr-BE" sz="2100" b="1" i="0" u="none" strike="noStrike">
                          <a:effectLst/>
                          <a:latin typeface="Calibri" panose="020F0502020204030204" pitchFamily="34" charset="0"/>
                          <a:ea typeface="Calibri" panose="020F0502020204030204" pitchFamily="34" charset="0"/>
                          <a:cs typeface="Calibri" panose="020F0502020204030204" pitchFamily="34" charset="0"/>
                        </a:rPr>
                        <a:t>7</a:t>
                      </a:r>
                      <a:endParaRPr lang="fr-BE" sz="2100" b="0" i="0" u="none" strike="noStrike">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fontAlgn="ctr">
                        <a:lnSpc>
                          <a:spcPct val="115000"/>
                        </a:lnSpc>
                        <a:spcBef>
                          <a:spcPts val="1200"/>
                        </a:spcBef>
                        <a:spcAft>
                          <a:spcPts val="800"/>
                        </a:spcAft>
                      </a:pPr>
                      <a:r>
                        <a:rPr lang="fr-BE" sz="2100" b="0" i="0" u="none" strike="noStrike">
                          <a:effectLst/>
                          <a:latin typeface="Calibri" panose="020F0502020204030204" pitchFamily="34" charset="0"/>
                          <a:ea typeface="Calibri" panose="020F0502020204030204" pitchFamily="34" charset="0"/>
                          <a:cs typeface="Calibri" panose="020F0502020204030204" pitchFamily="34" charset="0"/>
                        </a:rPr>
                        <a:t>2019</a:t>
                      </a:r>
                      <a:endParaRPr lang="fr-BE" sz="2100" b="0" i="0" u="none" strike="noStrike">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fontAlgn="ctr">
                        <a:lnSpc>
                          <a:spcPct val="115000"/>
                        </a:lnSpc>
                        <a:spcBef>
                          <a:spcPts val="1200"/>
                        </a:spcBef>
                        <a:spcAft>
                          <a:spcPts val="800"/>
                        </a:spcAft>
                      </a:pPr>
                      <a:r>
                        <a:rPr lang="fr-BE" sz="2100" b="0" i="0" u="none" strike="noStrike">
                          <a:effectLst/>
                          <a:latin typeface="Calibri" panose="020F0502020204030204" pitchFamily="34" charset="0"/>
                          <a:ea typeface="Calibri" panose="020F0502020204030204" pitchFamily="34" charset="0"/>
                          <a:cs typeface="Calibri" panose="020F0502020204030204" pitchFamily="34" charset="0"/>
                        </a:rPr>
                        <a:t>En cours</a:t>
                      </a:r>
                      <a:endParaRPr lang="fr-BE" sz="2100" b="0" i="0" u="none" strike="noStrike">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fontAlgn="ctr">
                        <a:lnSpc>
                          <a:spcPct val="115000"/>
                        </a:lnSpc>
                        <a:spcBef>
                          <a:spcPts val="1200"/>
                        </a:spcBef>
                        <a:spcAft>
                          <a:spcPts val="800"/>
                        </a:spcAft>
                      </a:pPr>
                      <a:r>
                        <a:rPr lang="fr-BE" sz="2100" b="0" i="0" u="none" strike="noStrike" dirty="0">
                          <a:effectLst/>
                          <a:latin typeface="Calibri" panose="020F0502020204030204" pitchFamily="34" charset="0"/>
                          <a:ea typeface="Calibri" panose="020F0502020204030204" pitchFamily="34" charset="0"/>
                          <a:cs typeface="Calibri" panose="020F0502020204030204" pitchFamily="34" charset="0"/>
                        </a:rPr>
                        <a:t>-</a:t>
                      </a:r>
                      <a:endParaRPr lang="fr-BE" sz="2100" b="0" i="0" u="none" strike="noStrike" dirty="0">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2662953691"/>
                  </a:ext>
                </a:extLst>
              </a:tr>
              <a:tr h="374864">
                <a:tc>
                  <a:txBody>
                    <a:bodyPr/>
                    <a:lstStyle/>
                    <a:p>
                      <a:pPr algn="ctr" fontAlgn="ctr">
                        <a:lnSpc>
                          <a:spcPct val="115000"/>
                        </a:lnSpc>
                        <a:spcBef>
                          <a:spcPts val="1200"/>
                        </a:spcBef>
                        <a:spcAft>
                          <a:spcPts val="800"/>
                        </a:spcAft>
                      </a:pPr>
                      <a:r>
                        <a:rPr lang="fr-BE" sz="2100" b="1" i="0" u="none" strike="noStrike">
                          <a:effectLst/>
                          <a:latin typeface="Calibri" panose="020F0502020204030204" pitchFamily="34" charset="0"/>
                          <a:ea typeface="Calibri" panose="020F0502020204030204" pitchFamily="34" charset="0"/>
                          <a:cs typeface="Calibri" panose="020F0502020204030204" pitchFamily="34" charset="0"/>
                        </a:rPr>
                        <a:t>10</a:t>
                      </a:r>
                      <a:endParaRPr lang="fr-BE" sz="2100" b="0" i="0" u="none" strike="noStrike">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fontAlgn="ctr">
                        <a:lnSpc>
                          <a:spcPct val="115000"/>
                        </a:lnSpc>
                        <a:spcBef>
                          <a:spcPts val="1200"/>
                        </a:spcBef>
                        <a:spcAft>
                          <a:spcPts val="800"/>
                        </a:spcAft>
                      </a:pPr>
                      <a:r>
                        <a:rPr lang="fr-BE" sz="2100" b="0" i="0" u="none" strike="noStrike">
                          <a:effectLst/>
                          <a:latin typeface="Calibri" panose="020F0502020204030204" pitchFamily="34" charset="0"/>
                          <a:ea typeface="Calibri" panose="020F0502020204030204" pitchFamily="34" charset="0"/>
                          <a:cs typeface="Calibri" panose="020F0502020204030204" pitchFamily="34" charset="0"/>
                        </a:rPr>
                        <a:t>2020</a:t>
                      </a:r>
                      <a:endParaRPr lang="fr-BE" sz="2100" b="0" i="0" u="none" strike="noStrike">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fontAlgn="ctr">
                        <a:lnSpc>
                          <a:spcPct val="115000"/>
                        </a:lnSpc>
                        <a:spcBef>
                          <a:spcPts val="1200"/>
                        </a:spcBef>
                        <a:spcAft>
                          <a:spcPts val="800"/>
                        </a:spcAft>
                      </a:pPr>
                      <a:r>
                        <a:rPr lang="fr-BE" sz="2100" b="0" i="0" u="none" strike="noStrike">
                          <a:effectLst/>
                          <a:latin typeface="Calibri" panose="020F0502020204030204" pitchFamily="34" charset="0"/>
                          <a:ea typeface="Calibri" panose="020F0502020204030204" pitchFamily="34" charset="0"/>
                          <a:cs typeface="Calibri" panose="020F0502020204030204" pitchFamily="34" charset="0"/>
                        </a:rPr>
                        <a:t>En cours</a:t>
                      </a:r>
                      <a:endParaRPr lang="fr-BE" sz="2100" b="0" i="0" u="none" strike="noStrike">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fontAlgn="ctr">
                        <a:lnSpc>
                          <a:spcPct val="115000"/>
                        </a:lnSpc>
                        <a:spcBef>
                          <a:spcPts val="1200"/>
                        </a:spcBef>
                        <a:spcAft>
                          <a:spcPts val="800"/>
                        </a:spcAft>
                      </a:pPr>
                      <a:r>
                        <a:rPr lang="fr-BE" sz="2100" b="0" i="0" u="none" strike="noStrike" dirty="0">
                          <a:effectLst/>
                          <a:latin typeface="Calibri" panose="020F0502020204030204" pitchFamily="34" charset="0"/>
                          <a:ea typeface="Calibri" panose="020F0502020204030204" pitchFamily="34" charset="0"/>
                          <a:cs typeface="Calibri" panose="020F0502020204030204" pitchFamily="34" charset="0"/>
                        </a:rPr>
                        <a:t>2</a:t>
                      </a:r>
                      <a:endParaRPr lang="fr-BE" sz="2100" b="0" i="0" u="none" strike="noStrike" dirty="0">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2274593056"/>
                  </a:ext>
                </a:extLst>
              </a:tr>
              <a:tr h="374864">
                <a:tc>
                  <a:txBody>
                    <a:bodyPr/>
                    <a:lstStyle/>
                    <a:p>
                      <a:pPr algn="ctr" fontAlgn="ctr">
                        <a:lnSpc>
                          <a:spcPct val="115000"/>
                        </a:lnSpc>
                        <a:spcBef>
                          <a:spcPts val="1200"/>
                        </a:spcBef>
                        <a:spcAft>
                          <a:spcPts val="800"/>
                        </a:spcAft>
                      </a:pPr>
                      <a:r>
                        <a:rPr lang="fr-BE" sz="2100" b="1" i="0" u="none" strike="noStrike">
                          <a:effectLst/>
                          <a:latin typeface="Calibri" panose="020F0502020204030204" pitchFamily="34" charset="0"/>
                          <a:ea typeface="Calibri" panose="020F0502020204030204" pitchFamily="34" charset="0"/>
                          <a:cs typeface="Calibri" panose="020F0502020204030204" pitchFamily="34" charset="0"/>
                        </a:rPr>
                        <a:t>1</a:t>
                      </a:r>
                      <a:endParaRPr lang="fr-BE" sz="2100" b="0" i="0" u="none" strike="noStrike">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fontAlgn="ctr">
                        <a:lnSpc>
                          <a:spcPct val="115000"/>
                        </a:lnSpc>
                        <a:spcBef>
                          <a:spcPts val="1200"/>
                        </a:spcBef>
                        <a:spcAft>
                          <a:spcPts val="800"/>
                        </a:spcAft>
                      </a:pPr>
                      <a:r>
                        <a:rPr lang="fr-BE" sz="2100" b="0" i="0" u="none" strike="noStrike">
                          <a:effectLst/>
                          <a:latin typeface="Calibri" panose="020F0502020204030204" pitchFamily="34" charset="0"/>
                          <a:ea typeface="Calibri" panose="020F0502020204030204" pitchFamily="34" charset="0"/>
                          <a:cs typeface="Calibri" panose="020F0502020204030204" pitchFamily="34" charset="0"/>
                        </a:rPr>
                        <a:t>2020</a:t>
                      </a:r>
                      <a:endParaRPr lang="fr-BE" sz="2100" b="0" i="0" u="none" strike="noStrike">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fontAlgn="ctr">
                        <a:lnSpc>
                          <a:spcPct val="115000"/>
                        </a:lnSpc>
                        <a:spcBef>
                          <a:spcPts val="1200"/>
                        </a:spcBef>
                        <a:spcAft>
                          <a:spcPts val="800"/>
                        </a:spcAft>
                      </a:pPr>
                      <a:r>
                        <a:rPr lang="fr-BE" sz="2100" b="0" i="0" u="none" strike="noStrike">
                          <a:effectLst/>
                          <a:latin typeface="Calibri" panose="020F0502020204030204" pitchFamily="34" charset="0"/>
                          <a:ea typeface="Calibri" panose="020F0502020204030204" pitchFamily="34" charset="0"/>
                          <a:cs typeface="Calibri" panose="020F0502020204030204" pitchFamily="34" charset="0"/>
                        </a:rPr>
                        <a:t>2020</a:t>
                      </a:r>
                      <a:endParaRPr lang="fr-BE" sz="2100" b="0" i="0" u="none" strike="noStrike">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ctr" fontAlgn="ctr">
                        <a:lnSpc>
                          <a:spcPct val="115000"/>
                        </a:lnSpc>
                        <a:spcBef>
                          <a:spcPts val="1200"/>
                        </a:spcBef>
                        <a:spcAft>
                          <a:spcPts val="800"/>
                        </a:spcAft>
                      </a:pPr>
                      <a:r>
                        <a:rPr lang="fr-BE" sz="2100" b="0" i="0" u="none" strike="noStrike" dirty="0">
                          <a:effectLst/>
                          <a:latin typeface="Calibri" panose="020F0502020204030204" pitchFamily="34" charset="0"/>
                          <a:ea typeface="Calibri" panose="020F0502020204030204" pitchFamily="34" charset="0"/>
                          <a:cs typeface="Calibri" panose="020F0502020204030204" pitchFamily="34" charset="0"/>
                        </a:rPr>
                        <a:t>1</a:t>
                      </a:r>
                      <a:endParaRPr lang="fr-BE" sz="2100" b="0" i="0" u="none" strike="noStrike" dirty="0">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3988423851"/>
                  </a:ext>
                </a:extLst>
              </a:tr>
              <a:tr h="374864">
                <a:tc>
                  <a:txBody>
                    <a:bodyPr/>
                    <a:lstStyle/>
                    <a:p>
                      <a:pPr algn="ctr" fontAlgn="ctr">
                        <a:lnSpc>
                          <a:spcPct val="115000"/>
                        </a:lnSpc>
                        <a:spcBef>
                          <a:spcPts val="1200"/>
                        </a:spcBef>
                        <a:spcAft>
                          <a:spcPts val="800"/>
                        </a:spcAft>
                      </a:pPr>
                      <a:r>
                        <a:rPr lang="fr-BE" sz="2100" b="1" i="0" u="none" strike="noStrike" dirty="0">
                          <a:effectLst/>
                          <a:latin typeface="Calibri" panose="020F0502020204030204" pitchFamily="34" charset="0"/>
                          <a:ea typeface="Calibri" panose="020F0502020204030204" pitchFamily="34" charset="0"/>
                          <a:cs typeface="Calibri" panose="020F0502020204030204" pitchFamily="34" charset="0"/>
                        </a:rPr>
                        <a:t>3</a:t>
                      </a:r>
                      <a:endParaRPr lang="fr-BE" sz="2100" b="0" i="0" u="none" strike="noStrike" dirty="0">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38100" cap="flat" cmpd="sng" algn="ctr">
                      <a:solidFill>
                        <a:srgbClr val="4472C4"/>
                      </a:solidFill>
                      <a:prstDash val="solid"/>
                      <a:round/>
                      <a:headEnd type="none" w="med" len="med"/>
                      <a:tailEnd type="none" w="med" len="med"/>
                    </a:lnB>
                  </a:tcPr>
                </a:tc>
                <a:tc gridSpan="3">
                  <a:txBody>
                    <a:bodyPr/>
                    <a:lstStyle/>
                    <a:p>
                      <a:pPr marR="1508760" algn="ctr" fontAlgn="ctr">
                        <a:lnSpc>
                          <a:spcPct val="115000"/>
                        </a:lnSpc>
                        <a:spcBef>
                          <a:spcPts val="1200"/>
                        </a:spcBef>
                        <a:spcAft>
                          <a:spcPts val="800"/>
                        </a:spcAft>
                      </a:pPr>
                      <a:r>
                        <a:rPr lang="fr-BE" sz="2100" b="0" i="0" u="none" strike="noStrike" dirty="0">
                          <a:effectLst/>
                          <a:latin typeface="Calibri" panose="020F0502020204030204" pitchFamily="34" charset="0"/>
                          <a:ea typeface="Calibri" panose="020F0502020204030204" pitchFamily="34" charset="0"/>
                          <a:cs typeface="Calibri" panose="020F0502020204030204" pitchFamily="34" charset="0"/>
                        </a:rPr>
                        <a:t>Demandes réorientées</a:t>
                      </a:r>
                      <a:endParaRPr lang="fr-BE" sz="2100" b="0" i="0" u="none" strike="noStrike" dirty="0">
                        <a:effectLst/>
                        <a:latin typeface="Arial" panose="020B0604020202020204" pitchFamily="34" charset="0"/>
                      </a:endParaRPr>
                    </a:p>
                  </a:txBody>
                  <a:tcPr marL="49085" marR="49085" marT="6818"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38100" cap="flat" cmpd="sng" algn="ctr">
                      <a:solidFill>
                        <a:srgbClr val="4472C4"/>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4132041469"/>
                  </a:ext>
                </a:extLst>
              </a:tr>
              <a:tr h="1491956">
                <a:tc gridSpan="4">
                  <a:txBody>
                    <a:bodyPr/>
                    <a:lstStyle/>
                    <a:p>
                      <a:pPr algn="ctr" fontAlgn="ctr">
                        <a:lnSpc>
                          <a:spcPct val="115000"/>
                        </a:lnSpc>
                        <a:spcBef>
                          <a:spcPts val="1200"/>
                        </a:spcBef>
                        <a:spcAft>
                          <a:spcPts val="800"/>
                        </a:spcAft>
                      </a:pPr>
                      <a:r>
                        <a:rPr lang="fr-BE" sz="2100" b="1"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Total de 26 dossiers </a:t>
                      </a:r>
                      <a:endParaRPr lang="fr-BE" sz="2100" b="0" i="0" u="none" strike="noStrike" dirty="0">
                        <a:effectLst/>
                        <a:latin typeface="Arial" panose="020B0604020202020204" pitchFamily="34" charset="0"/>
                      </a:endParaRPr>
                    </a:p>
                    <a:p>
                      <a:pPr algn="ctr" fontAlgn="ctr">
                        <a:lnSpc>
                          <a:spcPct val="115000"/>
                        </a:lnSpc>
                        <a:spcBef>
                          <a:spcPts val="1200"/>
                        </a:spcBef>
                        <a:spcAft>
                          <a:spcPts val="800"/>
                        </a:spcAft>
                      </a:pPr>
                      <a:r>
                        <a:rPr lang="fr-BE" sz="2100" b="1"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81 concertations réalisées avec le jeune, la famille et le réseau  </a:t>
                      </a:r>
                      <a:endParaRPr lang="fr-BE" sz="2100" b="0" i="0" u="none" strike="noStrike" dirty="0">
                        <a:effectLst/>
                        <a:latin typeface="Arial" panose="020B0604020202020204" pitchFamily="34" charset="0"/>
                      </a:endParaRPr>
                    </a:p>
                    <a:p>
                      <a:pPr algn="ctr" fontAlgn="ctr">
                        <a:lnSpc>
                          <a:spcPct val="115000"/>
                        </a:lnSpc>
                        <a:spcBef>
                          <a:spcPts val="1200"/>
                        </a:spcBef>
                        <a:spcAft>
                          <a:spcPts val="800"/>
                        </a:spcAft>
                      </a:pPr>
                      <a:r>
                        <a:rPr lang="fr-BE" sz="2100" b="1" i="0" u="none" strike="noStrike"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3 demandes Criseflex</a:t>
                      </a:r>
                      <a:endParaRPr lang="fr-BE" sz="2100" b="0" i="0" u="none" strike="noStrike" dirty="0">
                        <a:effectLst/>
                        <a:latin typeface="Arial" panose="020B0604020202020204" pitchFamily="34" charset="0"/>
                      </a:endParaRPr>
                    </a:p>
                  </a:txBody>
                  <a:tcPr marL="49085" marR="49085" marT="6818" marB="0" anchor="ctr">
                    <a:lnL>
                      <a:noFill/>
                    </a:lnL>
                    <a:lnR>
                      <a:noFill/>
                    </a:lnR>
                    <a:lnT w="38100" cap="flat" cmpd="sng" algn="ctr">
                      <a:solidFill>
                        <a:srgbClr val="4472C4"/>
                      </a:solidFill>
                      <a:prstDash val="solid"/>
                      <a:round/>
                      <a:headEnd type="none" w="med" len="med"/>
                      <a:tailEnd type="none" w="med" len="med"/>
                    </a:lnT>
                    <a:lnB>
                      <a:noFill/>
                    </a:lnB>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4269138853"/>
                  </a:ext>
                </a:extLst>
              </a:tr>
            </a:tbl>
          </a:graphicData>
        </a:graphic>
      </p:graphicFrame>
      <p:sp>
        <p:nvSpPr>
          <p:cNvPr id="2" name="ZoneTexte 1">
            <a:extLst>
              <a:ext uri="{FF2B5EF4-FFF2-40B4-BE49-F238E27FC236}">
                <a16:creationId xmlns:a16="http://schemas.microsoft.com/office/drawing/2014/main" id="{55F4746E-D4A8-4AF0-BA46-DB4AAB51D215}"/>
              </a:ext>
            </a:extLst>
          </p:cNvPr>
          <p:cNvSpPr txBox="1"/>
          <p:nvPr/>
        </p:nvSpPr>
        <p:spPr>
          <a:xfrm>
            <a:off x="1200150" y="443436"/>
            <a:ext cx="8357616" cy="584775"/>
          </a:xfrm>
          <a:prstGeom prst="rect">
            <a:avLst/>
          </a:prstGeom>
          <a:noFill/>
        </p:spPr>
        <p:txBody>
          <a:bodyPr wrap="square" rtlCol="0">
            <a:spAutoFit/>
          </a:bodyPr>
          <a:lstStyle/>
          <a:p>
            <a:pPr algn="ctr"/>
            <a:r>
              <a:rPr lang="fr-BE" sz="3200" dirty="0">
                <a:solidFill>
                  <a:schemeClr val="accent1"/>
                </a:solidFill>
                <a:latin typeface="+mj-lt"/>
                <a:ea typeface="+mj-ea"/>
                <a:cs typeface="+mj-cs"/>
              </a:rPr>
              <a:t>Détail de l’utilisation du dispo CM en 2020</a:t>
            </a:r>
          </a:p>
        </p:txBody>
      </p:sp>
      <p:pic>
        <p:nvPicPr>
          <p:cNvPr id="6" name="Image 5">
            <a:extLst>
              <a:ext uri="{FF2B5EF4-FFF2-40B4-BE49-F238E27FC236}">
                <a16:creationId xmlns:a16="http://schemas.microsoft.com/office/drawing/2014/main" id="{009D31EC-BE0E-4601-A55A-3888B372D58E}"/>
              </a:ext>
            </a:extLst>
          </p:cNvPr>
          <p:cNvPicPr>
            <a:picLocks noChangeAspect="1"/>
          </p:cNvPicPr>
          <p:nvPr/>
        </p:nvPicPr>
        <p:blipFill>
          <a:blip r:embed="rId2"/>
          <a:stretch>
            <a:fillRect/>
          </a:stretch>
        </p:blipFill>
        <p:spPr>
          <a:xfrm>
            <a:off x="9577431" y="5148379"/>
            <a:ext cx="2638273" cy="1723793"/>
          </a:xfrm>
          <a:prstGeom prst="rect">
            <a:avLst/>
          </a:prstGeom>
        </p:spPr>
      </p:pic>
      <p:pic>
        <p:nvPicPr>
          <p:cNvPr id="5" name="Picture 2" descr="Logo du Réseau Santé Kirikou - Accueil">
            <a:extLst>
              <a:ext uri="{FF2B5EF4-FFF2-40B4-BE49-F238E27FC236}">
                <a16:creationId xmlns:a16="http://schemas.microsoft.com/office/drawing/2014/main" id="{262CF850-89F3-4E84-8D64-63A12FE74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0149" y="203404"/>
            <a:ext cx="9855917" cy="5020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wrap="square" lIns="0" tIns="9525" rIns="0" bIns="0" rtlCol="0" anchor="ctr">
            <a:spAutoFit/>
          </a:bodyPr>
          <a:lstStyle/>
          <a:p>
            <a:pPr marL="9525" algn="ctr">
              <a:lnSpc>
                <a:spcPct val="100000"/>
              </a:lnSpc>
              <a:spcBef>
                <a:spcPts val="75"/>
              </a:spcBef>
            </a:pPr>
            <a:r>
              <a:rPr lang="fr-BE" sz="3200" dirty="0">
                <a:solidFill>
                  <a:schemeClr val="accent1"/>
                </a:solidFill>
                <a:latin typeface="+mj-lt"/>
                <a:ea typeface="+mj-ea"/>
                <a:cs typeface="+mj-cs"/>
              </a:rPr>
              <a:t>Conclusion et perspectives</a:t>
            </a:r>
            <a:endParaRPr sz="3200" dirty="0">
              <a:solidFill>
                <a:schemeClr val="accent1"/>
              </a:solidFill>
              <a:latin typeface="+mj-lt"/>
              <a:ea typeface="+mj-ea"/>
              <a:cs typeface="+mj-cs"/>
            </a:endParaRPr>
          </a:p>
        </p:txBody>
      </p:sp>
      <p:sp>
        <p:nvSpPr>
          <p:cNvPr id="6" name="object 3">
            <a:extLst>
              <a:ext uri="{FF2B5EF4-FFF2-40B4-BE49-F238E27FC236}">
                <a16:creationId xmlns:a16="http://schemas.microsoft.com/office/drawing/2014/main" id="{9778EE2D-4265-465C-A488-7CC3F0C70D39}"/>
              </a:ext>
            </a:extLst>
          </p:cNvPr>
          <p:cNvSpPr/>
          <p:nvPr/>
        </p:nvSpPr>
        <p:spPr>
          <a:xfrm>
            <a:off x="9554240" y="5132383"/>
            <a:ext cx="2637759" cy="1725617"/>
          </a:xfrm>
          <a:prstGeom prst="rect">
            <a:avLst/>
          </a:prstGeom>
          <a:blipFill>
            <a:blip r:embed="rId2" cstate="print"/>
            <a:stretch>
              <a:fillRect/>
            </a:stretch>
          </a:blipFill>
        </p:spPr>
        <p:txBody>
          <a:bodyPr wrap="square" lIns="0" tIns="0" rIns="0" bIns="0" rtlCol="0"/>
          <a:lstStyle/>
          <a:p>
            <a:endParaRPr sz="1350"/>
          </a:p>
        </p:txBody>
      </p:sp>
      <p:sp>
        <p:nvSpPr>
          <p:cNvPr id="5" name="ZoneTexte 4">
            <a:extLst>
              <a:ext uri="{FF2B5EF4-FFF2-40B4-BE49-F238E27FC236}">
                <a16:creationId xmlns:a16="http://schemas.microsoft.com/office/drawing/2014/main" id="{2D372E3B-32DD-48EC-A18E-1F0AFDC5F99E}"/>
              </a:ext>
            </a:extLst>
          </p:cNvPr>
          <p:cNvSpPr txBox="1"/>
          <p:nvPr/>
        </p:nvSpPr>
        <p:spPr>
          <a:xfrm>
            <a:off x="600075" y="1361420"/>
            <a:ext cx="10687050" cy="4185761"/>
          </a:xfrm>
          <a:prstGeom prst="rect">
            <a:avLst/>
          </a:prstGeom>
          <a:noFill/>
        </p:spPr>
        <p:txBody>
          <a:bodyPr wrap="square" lIns="91440" tIns="45720" rIns="91440" bIns="45720" anchor="t">
            <a:spAutoFit/>
          </a:bodyPr>
          <a:lstStyle/>
          <a:p>
            <a:pPr marL="257175" indent="-257175" algn="just">
              <a:spcBef>
                <a:spcPts val="900"/>
              </a:spcBef>
              <a:spcAft>
                <a:spcPts val="600"/>
              </a:spcAft>
              <a:buFont typeface="Symbol" panose="05050102010706020507" pitchFamily="18" charset="2"/>
              <a:buChar char=""/>
            </a:pPr>
            <a:r>
              <a:rPr lang="fr-BE" sz="2400" dirty="0">
                <a:ea typeface="Calibri" panose="020F0502020204030204" pitchFamily="34" charset="0"/>
                <a:cs typeface="Calibri" panose="020F0502020204030204" pitchFamily="34" charset="0"/>
              </a:rPr>
              <a:t>Soutenir l’évolution du dispositif casemanagement comme un dispositif à part entière ;</a:t>
            </a:r>
          </a:p>
          <a:p>
            <a:pPr marL="257175" indent="-257175" algn="just">
              <a:spcBef>
                <a:spcPts val="900"/>
              </a:spcBef>
              <a:spcAft>
                <a:spcPts val="600"/>
              </a:spcAft>
              <a:buFont typeface="Symbol" panose="05050102010706020507" pitchFamily="18" charset="2"/>
              <a:buChar char=""/>
            </a:pPr>
            <a:r>
              <a:rPr lang="fr-BE" sz="2400" dirty="0">
                <a:ea typeface="Calibri" panose="020F0502020204030204" pitchFamily="34" charset="0"/>
                <a:cs typeface="Calibri" panose="020F0502020204030204" pitchFamily="34" charset="0"/>
              </a:rPr>
              <a:t>Assurer le maintien d’un soutien clinique ;</a:t>
            </a:r>
          </a:p>
          <a:p>
            <a:pPr marL="257175" indent="-257175" algn="just">
              <a:spcBef>
                <a:spcPts val="900"/>
              </a:spcBef>
              <a:spcAft>
                <a:spcPts val="600"/>
              </a:spcAft>
              <a:buFont typeface="Symbol" panose="05050102010706020507" pitchFamily="18" charset="2"/>
              <a:buChar char=""/>
            </a:pPr>
            <a:r>
              <a:rPr lang="fr-BE" sz="2400" dirty="0">
                <a:ea typeface="Calibri" panose="020F0502020204030204" pitchFamily="34" charset="0"/>
                <a:cs typeface="Calibri" panose="020F0502020204030204" pitchFamily="34" charset="0"/>
              </a:rPr>
              <a:t>Continuer à soutenir la dynamique de formation continue ;</a:t>
            </a:r>
          </a:p>
          <a:p>
            <a:pPr marL="257175" indent="-257175" algn="just">
              <a:spcBef>
                <a:spcPts val="900"/>
              </a:spcBef>
              <a:spcAft>
                <a:spcPts val="600"/>
              </a:spcAft>
              <a:buFont typeface="Symbol" panose="05050102010706020507" pitchFamily="18" charset="2"/>
              <a:buChar char=""/>
            </a:pPr>
            <a:r>
              <a:rPr lang="fr-BE" sz="2400" dirty="0">
                <a:ea typeface="Calibri" panose="020F0502020204030204" pitchFamily="34" charset="0"/>
                <a:cs typeface="Calibri"/>
              </a:rPr>
              <a:t>Assurer le maintien des collaborations existantes et mise à jour de la connaissance du  réseau;</a:t>
            </a:r>
          </a:p>
          <a:p>
            <a:pPr marL="257175" indent="-257175" algn="just">
              <a:spcBef>
                <a:spcPts val="900"/>
              </a:spcBef>
              <a:spcAft>
                <a:spcPts val="600"/>
              </a:spcAft>
              <a:buFont typeface="Symbol" panose="05050102010706020507" pitchFamily="18" charset="2"/>
              <a:buChar char=""/>
            </a:pPr>
            <a:r>
              <a:rPr lang="fr-BE" sz="2400" dirty="0">
                <a:ea typeface="Calibri" panose="020F0502020204030204" pitchFamily="34" charset="0"/>
                <a:cs typeface="Calibri" panose="020F0502020204030204" pitchFamily="34" charset="0"/>
              </a:rPr>
              <a:t>Développer davantage de collaborations avec le réseau adulte dans la perspective de favoriser la transition des jeunes de la tranche 16 – 23 ans (Ex : GT Casemanagement – fiche jeune)  </a:t>
            </a:r>
          </a:p>
        </p:txBody>
      </p:sp>
      <p:pic>
        <p:nvPicPr>
          <p:cNvPr id="7" name="Picture 2" descr="Logo du Réseau Santé Kirikou - Accueil">
            <a:extLst>
              <a:ext uri="{FF2B5EF4-FFF2-40B4-BE49-F238E27FC236}">
                <a16:creationId xmlns:a16="http://schemas.microsoft.com/office/drawing/2014/main" id="{B210A8E6-7F4D-420A-8160-3F6929CEE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AA20E5-0625-4D73-BE89-265D0D7FA8B2}"/>
              </a:ext>
            </a:extLst>
          </p:cNvPr>
          <p:cNvSpPr>
            <a:spLocks noGrp="1"/>
          </p:cNvSpPr>
          <p:nvPr>
            <p:ph type="title"/>
          </p:nvPr>
        </p:nvSpPr>
        <p:spPr>
          <a:xfrm>
            <a:off x="1472666" y="2129502"/>
            <a:ext cx="8596668" cy="2137697"/>
          </a:xfrm>
        </p:spPr>
        <p:txBody>
          <a:bodyPr>
            <a:noAutofit/>
          </a:bodyPr>
          <a:lstStyle/>
          <a:p>
            <a:pPr algn="ctr"/>
            <a:r>
              <a:rPr lang="fr-BE" sz="6000" dirty="0"/>
              <a:t>La Consultation et Liaison Intersectorielle</a:t>
            </a:r>
          </a:p>
        </p:txBody>
      </p:sp>
      <p:pic>
        <p:nvPicPr>
          <p:cNvPr id="39" name="Picture 2" descr="Logo du Réseau Santé Kirikou - Accueil">
            <a:extLst>
              <a:ext uri="{FF2B5EF4-FFF2-40B4-BE49-F238E27FC236}">
                <a16:creationId xmlns:a16="http://schemas.microsoft.com/office/drawing/2014/main" id="{40FDC2F1-B571-4EA8-9A5B-3B74E8483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extLst>
      <p:ext uri="{BB962C8B-B14F-4D97-AF65-F5344CB8AC3E}">
        <p14:creationId xmlns:p14="http://schemas.microsoft.com/office/powerpoint/2010/main" val="377729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71DFC-5D5D-4891-9743-A8A60D8B6EA7}"/>
              </a:ext>
            </a:extLst>
          </p:cNvPr>
          <p:cNvSpPr>
            <a:spLocks noGrp="1"/>
          </p:cNvSpPr>
          <p:nvPr>
            <p:ph type="title"/>
          </p:nvPr>
        </p:nvSpPr>
        <p:spPr>
          <a:xfrm>
            <a:off x="1200150" y="609600"/>
            <a:ext cx="8073852" cy="816077"/>
          </a:xfrm>
        </p:spPr>
        <p:txBody>
          <a:bodyPr/>
          <a:lstStyle/>
          <a:p>
            <a:pPr algn="ctr"/>
            <a:r>
              <a:rPr lang="fr-BE" dirty="0"/>
              <a:t>Quelques éléments…</a:t>
            </a:r>
          </a:p>
        </p:txBody>
      </p:sp>
      <p:sp>
        <p:nvSpPr>
          <p:cNvPr id="3" name="Espace réservé du contenu 2">
            <a:extLst>
              <a:ext uri="{FF2B5EF4-FFF2-40B4-BE49-F238E27FC236}">
                <a16:creationId xmlns:a16="http://schemas.microsoft.com/office/drawing/2014/main" id="{FC8DE884-E061-4CA7-A7D9-22693B20A20B}"/>
              </a:ext>
            </a:extLst>
          </p:cNvPr>
          <p:cNvSpPr>
            <a:spLocks noGrp="1"/>
          </p:cNvSpPr>
          <p:nvPr>
            <p:ph idx="1"/>
          </p:nvPr>
        </p:nvSpPr>
        <p:spPr>
          <a:xfrm>
            <a:off x="677334" y="1661652"/>
            <a:ext cx="8596668" cy="4586747"/>
          </a:xfrm>
        </p:spPr>
        <p:txBody>
          <a:bodyPr>
            <a:noAutofit/>
          </a:bodyPr>
          <a:lstStyle/>
          <a:p>
            <a:r>
              <a:rPr lang="fr-BE" sz="2400" dirty="0"/>
              <a:t>Communication du réseau (site internet, page Facebook, </a:t>
            </a:r>
            <a:r>
              <a:rPr lang="fr-BE" sz="2400" dirty="0" err="1"/>
              <a:t>Kirikou’riel</a:t>
            </a:r>
            <a:r>
              <a:rPr lang="fr-BE" sz="2400" dirty="0"/>
              <a:t>) </a:t>
            </a:r>
          </a:p>
          <a:p>
            <a:r>
              <a:rPr lang="fr-BE" sz="2400" dirty="0"/>
              <a:t>Campagne  «  Que faites vous de la parole des jeunes ? » + webinaires  du SPF Santé publique sur la participation des enfants et des adolescents </a:t>
            </a:r>
          </a:p>
          <a:p>
            <a:r>
              <a:rPr lang="fr-BE" sz="2400" dirty="0"/>
              <a:t>Plateforme et cellules de concertation locale (CCL) Enseignement - Aide à la jeunesse  </a:t>
            </a:r>
          </a:p>
          <a:p>
            <a:r>
              <a:rPr lang="fr-BE" sz="2400" dirty="0"/>
              <a:t>Expertise TDAH  (Avis du CCS  sur la Prise en charge médicamenteuse et non médicamenteuse du TDA/H – mai 2021)</a:t>
            </a:r>
          </a:p>
          <a:p>
            <a:r>
              <a:rPr lang="fr-BE" sz="2400" dirty="0"/>
              <a:t>Etc.</a:t>
            </a:r>
          </a:p>
        </p:txBody>
      </p:sp>
      <p:pic>
        <p:nvPicPr>
          <p:cNvPr id="4" name="Picture 2" descr="Logo du Réseau Santé Kirikou - Accueil">
            <a:extLst>
              <a:ext uri="{FF2B5EF4-FFF2-40B4-BE49-F238E27FC236}">
                <a16:creationId xmlns:a16="http://schemas.microsoft.com/office/drawing/2014/main" id="{39053CBB-673C-4F26-8A1E-C3DD32300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extLst>
      <p:ext uri="{BB962C8B-B14F-4D97-AF65-F5344CB8AC3E}">
        <p14:creationId xmlns:p14="http://schemas.microsoft.com/office/powerpoint/2010/main" val="2393635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AA20E5-0625-4D73-BE89-265D0D7FA8B2}"/>
              </a:ext>
            </a:extLst>
          </p:cNvPr>
          <p:cNvSpPr>
            <a:spLocks noGrp="1"/>
          </p:cNvSpPr>
          <p:nvPr>
            <p:ph type="title"/>
          </p:nvPr>
        </p:nvSpPr>
        <p:spPr>
          <a:xfrm>
            <a:off x="1319212" y="374972"/>
            <a:ext cx="8596668" cy="5171767"/>
          </a:xfrm>
        </p:spPr>
        <p:txBody>
          <a:bodyPr>
            <a:noAutofit/>
          </a:bodyPr>
          <a:lstStyle/>
          <a:p>
            <a:pPr algn="ctr"/>
            <a:r>
              <a:rPr lang="fr-BE" sz="9600" dirty="0"/>
              <a:t>Les lits de crise</a:t>
            </a:r>
            <a:br>
              <a:rPr lang="fr-BE" sz="9600" dirty="0"/>
            </a:br>
            <a:br>
              <a:rPr lang="fr-BE" sz="3200" dirty="0"/>
            </a:br>
            <a:r>
              <a:rPr lang="fr-BE" sz="3200" dirty="0"/>
              <a:t>CHU UCL Namur- site Ste Elizabeth</a:t>
            </a:r>
            <a:br>
              <a:rPr lang="fr-BE" sz="3200" dirty="0"/>
            </a:br>
            <a:r>
              <a:rPr lang="fr-BE" sz="3200" dirty="0"/>
              <a:t>CPI-N Les Goélands</a:t>
            </a:r>
            <a:br>
              <a:rPr lang="fr-BE" sz="3200" dirty="0"/>
            </a:br>
            <a:r>
              <a:rPr lang="fr-BE" sz="3200" dirty="0"/>
              <a:t>CHR de Namur</a:t>
            </a:r>
            <a:endParaRPr lang="fr-BE" sz="9600" dirty="0"/>
          </a:p>
        </p:txBody>
      </p:sp>
      <p:pic>
        <p:nvPicPr>
          <p:cNvPr id="3" name="Picture 2" descr="Logo du Réseau Santé Kirikou - Accueil">
            <a:extLst>
              <a:ext uri="{FF2B5EF4-FFF2-40B4-BE49-F238E27FC236}">
                <a16:creationId xmlns:a16="http://schemas.microsoft.com/office/drawing/2014/main" id="{B44D5D4D-129A-4BB2-864C-2AC3D802F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pic>
        <p:nvPicPr>
          <p:cNvPr id="4" name="Picture 2" descr="CHU UCL Namur">
            <a:extLst>
              <a:ext uri="{FF2B5EF4-FFF2-40B4-BE49-F238E27FC236}">
                <a16:creationId xmlns:a16="http://schemas.microsoft.com/office/drawing/2014/main" id="{0416398C-5CE1-49A8-B18D-3982B8D1D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73800"/>
            <a:ext cx="2638425"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46B69B55-2E70-4D14-A7AE-45F5D3EF27B2}"/>
              </a:ext>
            </a:extLst>
          </p:cNvPr>
          <p:cNvPicPr>
            <a:picLocks noChangeAspect="1"/>
          </p:cNvPicPr>
          <p:nvPr/>
        </p:nvPicPr>
        <p:blipFill>
          <a:blip r:embed="rId4"/>
          <a:stretch>
            <a:fillRect/>
          </a:stretch>
        </p:blipFill>
        <p:spPr>
          <a:xfrm>
            <a:off x="4890429" y="5616811"/>
            <a:ext cx="1625782" cy="1241189"/>
          </a:xfrm>
          <a:prstGeom prst="rect">
            <a:avLst/>
          </a:prstGeom>
        </p:spPr>
      </p:pic>
      <p:pic>
        <p:nvPicPr>
          <p:cNvPr id="6" name="Image 5">
            <a:extLst>
              <a:ext uri="{FF2B5EF4-FFF2-40B4-BE49-F238E27FC236}">
                <a16:creationId xmlns:a16="http://schemas.microsoft.com/office/drawing/2014/main" id="{5D71BA9A-9BEC-40A2-A600-8B8C7E9B8048}"/>
              </a:ext>
            </a:extLst>
          </p:cNvPr>
          <p:cNvPicPr>
            <a:picLocks noChangeAspect="1"/>
          </p:cNvPicPr>
          <p:nvPr/>
        </p:nvPicPr>
        <p:blipFill>
          <a:blip r:embed="rId5"/>
          <a:stretch>
            <a:fillRect/>
          </a:stretch>
        </p:blipFill>
        <p:spPr>
          <a:xfrm>
            <a:off x="10734675" y="5810250"/>
            <a:ext cx="1457325" cy="1047750"/>
          </a:xfrm>
          <a:prstGeom prst="rect">
            <a:avLst/>
          </a:prstGeom>
        </p:spPr>
      </p:pic>
    </p:spTree>
    <p:extLst>
      <p:ext uri="{BB962C8B-B14F-4D97-AF65-F5344CB8AC3E}">
        <p14:creationId xmlns:p14="http://schemas.microsoft.com/office/powerpoint/2010/main" val="3552307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71DFC-5D5D-4891-9743-A8A60D8B6EA7}"/>
              </a:ext>
            </a:extLst>
          </p:cNvPr>
          <p:cNvSpPr>
            <a:spLocks noGrp="1"/>
          </p:cNvSpPr>
          <p:nvPr>
            <p:ph type="title"/>
          </p:nvPr>
        </p:nvSpPr>
        <p:spPr>
          <a:xfrm>
            <a:off x="1200150" y="609600"/>
            <a:ext cx="8073852" cy="816077"/>
          </a:xfrm>
        </p:spPr>
        <p:txBody>
          <a:bodyPr/>
          <a:lstStyle/>
          <a:p>
            <a:pPr algn="ctr"/>
            <a:r>
              <a:rPr lang="fr-BE" dirty="0"/>
              <a:t>Regard sur l'année écoulée</a:t>
            </a:r>
          </a:p>
        </p:txBody>
      </p:sp>
      <p:sp>
        <p:nvSpPr>
          <p:cNvPr id="3" name="Espace réservé du contenu 2">
            <a:extLst>
              <a:ext uri="{FF2B5EF4-FFF2-40B4-BE49-F238E27FC236}">
                <a16:creationId xmlns:a16="http://schemas.microsoft.com/office/drawing/2014/main" id="{FC8DE884-E061-4CA7-A7D9-22693B20A20B}"/>
              </a:ext>
            </a:extLst>
          </p:cNvPr>
          <p:cNvSpPr>
            <a:spLocks noGrp="1"/>
          </p:cNvSpPr>
          <p:nvPr>
            <p:ph idx="1"/>
          </p:nvPr>
        </p:nvSpPr>
        <p:spPr>
          <a:xfrm>
            <a:off x="677333" y="1661652"/>
            <a:ext cx="10619931" cy="4586747"/>
          </a:xfrm>
        </p:spPr>
        <p:txBody>
          <a:bodyPr>
            <a:noAutofit/>
          </a:bodyPr>
          <a:lstStyle/>
          <a:p>
            <a:r>
              <a:rPr lang="fr-FR" sz="2400" dirty="0"/>
              <a:t>2 lits de crise remplis en permanence ainsi qu'au moins 2 lits supplémentaires, occupés par des situations arrivant via les urgences, les collègues pédiatres ou le réseau</a:t>
            </a:r>
          </a:p>
          <a:p>
            <a:r>
              <a:rPr lang="fr-FR" sz="2400" dirty="0"/>
              <a:t>Le profil des jeunes accueillis est plus spécifique : </a:t>
            </a:r>
          </a:p>
          <a:p>
            <a:pPr lvl="1">
              <a:buFont typeface="Wingdings" panose="05000000000000000000" pitchFamily="2" charset="2"/>
              <a:buChar char="v"/>
            </a:pPr>
            <a:r>
              <a:rPr lang="fr-FR" sz="2200" dirty="0"/>
              <a:t>décompensations psychiques : TS, scarifications, angoisses massives, troubles alimentaires</a:t>
            </a:r>
          </a:p>
          <a:p>
            <a:pPr lvl="1">
              <a:buFont typeface="Wingdings" panose="05000000000000000000" pitchFamily="2" charset="2"/>
              <a:buChar char="v"/>
            </a:pPr>
            <a:r>
              <a:rPr lang="fr-FR" sz="2200" dirty="0"/>
              <a:t>décompensations somatiques avec difficultés psychiques et émotionnelles sous-jacentes</a:t>
            </a:r>
          </a:p>
          <a:p>
            <a:pPr marL="0" indent="0">
              <a:buNone/>
            </a:pPr>
            <a:r>
              <a:rPr lang="fr-FR" sz="2400" i="1" dirty="0"/>
              <a:t>NB : forte prévalence de jeunes filles (12-14 ans), « hyper- » (sensibles, angoissées, intelligentes)</a:t>
            </a:r>
          </a:p>
          <a:p>
            <a:endParaRPr lang="fr-BE" sz="2400" dirty="0"/>
          </a:p>
        </p:txBody>
      </p:sp>
      <p:pic>
        <p:nvPicPr>
          <p:cNvPr id="4" name="Picture 2" descr="Logo du Réseau Santé Kirikou - Accueil">
            <a:extLst>
              <a:ext uri="{FF2B5EF4-FFF2-40B4-BE49-F238E27FC236}">
                <a16:creationId xmlns:a16="http://schemas.microsoft.com/office/drawing/2014/main" id="{BF743C7D-0A4A-44C9-BA1E-29DFB1D7A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pic>
        <p:nvPicPr>
          <p:cNvPr id="5122" name="Picture 2" descr="CHU UCL Namur">
            <a:extLst>
              <a:ext uri="{FF2B5EF4-FFF2-40B4-BE49-F238E27FC236}">
                <a16:creationId xmlns:a16="http://schemas.microsoft.com/office/drawing/2014/main" id="{C2711DAD-E181-4FB6-AADC-0D8844E09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3575" y="6286500"/>
            <a:ext cx="2638425"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665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71DFC-5D5D-4891-9743-A8A60D8B6EA7}"/>
              </a:ext>
            </a:extLst>
          </p:cNvPr>
          <p:cNvSpPr>
            <a:spLocks noGrp="1"/>
          </p:cNvSpPr>
          <p:nvPr>
            <p:ph type="title"/>
          </p:nvPr>
        </p:nvSpPr>
        <p:spPr>
          <a:xfrm>
            <a:off x="1200150" y="609600"/>
            <a:ext cx="8073852" cy="816077"/>
          </a:xfrm>
        </p:spPr>
        <p:txBody>
          <a:bodyPr/>
          <a:lstStyle/>
          <a:p>
            <a:pPr algn="ctr"/>
            <a:r>
              <a:rPr lang="fr-BE" dirty="0"/>
              <a:t>Constats et souhaits d'innovation</a:t>
            </a:r>
          </a:p>
        </p:txBody>
      </p:sp>
      <p:sp>
        <p:nvSpPr>
          <p:cNvPr id="3" name="Espace réservé du contenu 2">
            <a:extLst>
              <a:ext uri="{FF2B5EF4-FFF2-40B4-BE49-F238E27FC236}">
                <a16:creationId xmlns:a16="http://schemas.microsoft.com/office/drawing/2014/main" id="{FC8DE884-E061-4CA7-A7D9-22693B20A20B}"/>
              </a:ext>
            </a:extLst>
          </p:cNvPr>
          <p:cNvSpPr>
            <a:spLocks noGrp="1"/>
          </p:cNvSpPr>
          <p:nvPr>
            <p:ph idx="1"/>
          </p:nvPr>
        </p:nvSpPr>
        <p:spPr>
          <a:xfrm>
            <a:off x="677333" y="1661652"/>
            <a:ext cx="10619931" cy="4586747"/>
          </a:xfrm>
        </p:spPr>
        <p:txBody>
          <a:bodyPr>
            <a:noAutofit/>
          </a:bodyPr>
          <a:lstStyle/>
          <a:p>
            <a:r>
              <a:rPr lang="fr-FR" sz="2400" dirty="0"/>
              <a:t>5 jours, c'est trop court ! (pour explorer, parce que les possibilités de relais sont saturées)</a:t>
            </a:r>
          </a:p>
          <a:p>
            <a:r>
              <a:rPr lang="fr-FR" sz="2400" dirty="0"/>
              <a:t>Souhait de développer un setting plus long, en complément des lits de crise</a:t>
            </a:r>
          </a:p>
          <a:p>
            <a:pPr lvl="1">
              <a:buFont typeface="Wingdings" panose="05000000000000000000" pitchFamily="2" charset="2"/>
              <a:buChar char="v"/>
            </a:pPr>
            <a:r>
              <a:rPr lang="fr-FR" sz="2200" dirty="0"/>
              <a:t>observations plus fines, temps de mise au travail plus longue avec le jeune et sa famille</a:t>
            </a:r>
          </a:p>
          <a:p>
            <a:pPr lvl="1">
              <a:buFont typeface="Wingdings" panose="05000000000000000000" pitchFamily="2" charset="2"/>
              <a:buChar char="v"/>
            </a:pPr>
            <a:r>
              <a:rPr lang="fr-FR" sz="2200" dirty="0"/>
              <a:t>temps d'articulation avec le réseau plus ajustée à la réalité de la disponibilité de l'offre de soins en aval</a:t>
            </a:r>
            <a:endParaRPr lang="fr-FR" sz="2400" dirty="0"/>
          </a:p>
          <a:p>
            <a:r>
              <a:rPr lang="fr-FR" sz="2400" dirty="0"/>
              <a:t>Souhait de développer un projet de type « bilans précoces » avec de tout jeunes enfants et leurs parents.</a:t>
            </a:r>
          </a:p>
          <a:p>
            <a:endParaRPr lang="fr-BE" sz="2400" dirty="0"/>
          </a:p>
        </p:txBody>
      </p:sp>
      <p:pic>
        <p:nvPicPr>
          <p:cNvPr id="4" name="Picture 2" descr="Logo du Réseau Santé Kirikou - Accueil">
            <a:extLst>
              <a:ext uri="{FF2B5EF4-FFF2-40B4-BE49-F238E27FC236}">
                <a16:creationId xmlns:a16="http://schemas.microsoft.com/office/drawing/2014/main" id="{BF743C7D-0A4A-44C9-BA1E-29DFB1D7A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pic>
        <p:nvPicPr>
          <p:cNvPr id="5122" name="Picture 2" descr="CHU UCL Namur">
            <a:extLst>
              <a:ext uri="{FF2B5EF4-FFF2-40B4-BE49-F238E27FC236}">
                <a16:creationId xmlns:a16="http://schemas.microsoft.com/office/drawing/2014/main" id="{C2711DAD-E181-4FB6-AADC-0D8844E09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3575" y="6286500"/>
            <a:ext cx="2638425"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319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A0796-2CAD-4985-8CE0-C7BD79C27575}"/>
              </a:ext>
            </a:extLst>
          </p:cNvPr>
          <p:cNvSpPr>
            <a:spLocks noGrp="1"/>
          </p:cNvSpPr>
          <p:nvPr>
            <p:ph type="title"/>
          </p:nvPr>
        </p:nvSpPr>
        <p:spPr>
          <a:xfrm>
            <a:off x="1200150" y="332205"/>
            <a:ext cx="7692353" cy="968866"/>
          </a:xfrm>
        </p:spPr>
        <p:txBody>
          <a:bodyPr anchor="t">
            <a:normAutofit fontScale="90000"/>
          </a:bodyPr>
          <a:lstStyle/>
          <a:p>
            <a:pPr algn="ctr"/>
            <a:r>
              <a:rPr lang="fr-BE" sz="4900" dirty="0">
                <a:latin typeface="+mn-lt"/>
              </a:rPr>
              <a:t>Ordre du jour</a:t>
            </a:r>
            <a:br>
              <a:rPr lang="fr-BE" sz="4400" dirty="0">
                <a:latin typeface="+mn-lt"/>
              </a:rPr>
            </a:br>
            <a:endParaRPr lang="fr-BE" sz="4400" dirty="0">
              <a:latin typeface="+mn-lt"/>
            </a:endParaRPr>
          </a:p>
        </p:txBody>
      </p:sp>
      <p:sp>
        <p:nvSpPr>
          <p:cNvPr id="3" name="Espace réservé du contenu 2">
            <a:extLst>
              <a:ext uri="{FF2B5EF4-FFF2-40B4-BE49-F238E27FC236}">
                <a16:creationId xmlns:a16="http://schemas.microsoft.com/office/drawing/2014/main" id="{D7970E76-B10B-4DB6-A8FF-77196F2B177C}"/>
              </a:ext>
            </a:extLst>
          </p:cNvPr>
          <p:cNvSpPr>
            <a:spLocks noGrp="1"/>
          </p:cNvSpPr>
          <p:nvPr>
            <p:ph idx="1"/>
          </p:nvPr>
        </p:nvSpPr>
        <p:spPr>
          <a:xfrm>
            <a:off x="677333" y="1029811"/>
            <a:ext cx="9135969" cy="5011552"/>
          </a:xfrm>
        </p:spPr>
        <p:txBody>
          <a:bodyPr>
            <a:noAutofit/>
          </a:bodyPr>
          <a:lstStyle/>
          <a:p>
            <a:r>
              <a:rPr lang="fr-BE" sz="2000" dirty="0"/>
              <a:t>Introduction</a:t>
            </a:r>
          </a:p>
          <a:p>
            <a:endParaRPr lang="fr-BE" sz="2000" dirty="0"/>
          </a:p>
          <a:p>
            <a:r>
              <a:rPr lang="fr-BE" sz="2000" dirty="0"/>
              <a:t>Convention de collaboration et gouvernance</a:t>
            </a:r>
          </a:p>
          <a:p>
            <a:pPr lvl="1">
              <a:buFont typeface="Wingdings" panose="05000000000000000000" pitchFamily="2" charset="2"/>
              <a:buChar char="v"/>
            </a:pPr>
            <a:r>
              <a:rPr lang="fr-BE" sz="2000" dirty="0"/>
              <a:t>Renouvellement partiel des mandats CRK</a:t>
            </a:r>
          </a:p>
          <a:p>
            <a:pPr lvl="1">
              <a:buFont typeface="Wingdings" panose="05000000000000000000" pitchFamily="2" charset="2"/>
              <a:buChar char="v"/>
            </a:pPr>
            <a:r>
              <a:rPr lang="fr-BE" sz="2000" dirty="0"/>
              <a:t>Adaptation de l’article 15 relatif au Conseil de gestion/composition</a:t>
            </a:r>
          </a:p>
          <a:p>
            <a:pPr lvl="1">
              <a:buFont typeface="Wingdings" panose="05000000000000000000" pitchFamily="2" charset="2"/>
              <a:buChar char="v"/>
            </a:pPr>
            <a:endParaRPr lang="fr-BE" sz="2000" dirty="0"/>
          </a:p>
          <a:p>
            <a:r>
              <a:rPr lang="fr-BE" sz="2000" dirty="0"/>
              <a:t>Actualité dans les programmes d’activités</a:t>
            </a:r>
          </a:p>
          <a:p>
            <a:pPr lvl="1">
              <a:buFont typeface="Wingdings" panose="05000000000000000000" pitchFamily="2" charset="2"/>
              <a:buChar char="v"/>
            </a:pPr>
            <a:r>
              <a:rPr lang="fr-BE" sz="2000" dirty="0"/>
              <a:t>Présentation brève autour de quelques points clés</a:t>
            </a:r>
          </a:p>
          <a:p>
            <a:pPr lvl="1">
              <a:buFont typeface="Wingdings" panose="05000000000000000000" pitchFamily="2" charset="2"/>
              <a:buChar char="v"/>
            </a:pPr>
            <a:r>
              <a:rPr lang="fr-BE" sz="2000" dirty="0"/>
              <a:t>Questions – réponses </a:t>
            </a:r>
          </a:p>
          <a:p>
            <a:pPr lvl="1">
              <a:buFont typeface="Wingdings" panose="05000000000000000000" pitchFamily="2" charset="2"/>
              <a:buChar char="v"/>
            </a:pPr>
            <a:endParaRPr lang="fr-BE" sz="2000" dirty="0"/>
          </a:p>
          <a:p>
            <a:r>
              <a:rPr lang="fr-BE" sz="2000" dirty="0"/>
              <a:t>Plan stratégique : élaboration de feuilles de route</a:t>
            </a:r>
          </a:p>
          <a:p>
            <a:pPr lvl="1">
              <a:buFont typeface="Wingdings" panose="05000000000000000000" pitchFamily="2" charset="2"/>
              <a:buChar char="v"/>
            </a:pPr>
            <a:r>
              <a:rPr lang="fr-BE" sz="1800" dirty="0"/>
              <a:t>Travail en sous-groupe sur base des propositions du GT Plan Stratégique</a:t>
            </a:r>
          </a:p>
        </p:txBody>
      </p:sp>
      <p:pic>
        <p:nvPicPr>
          <p:cNvPr id="5" name="Picture 2" descr="Logo du Réseau Santé Kirikou - Accueil">
            <a:extLst>
              <a:ext uri="{FF2B5EF4-FFF2-40B4-BE49-F238E27FC236}">
                <a16:creationId xmlns:a16="http://schemas.microsoft.com/office/drawing/2014/main" id="{2236648C-2B53-43E8-904B-DC16B67A4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extLst>
      <p:ext uri="{BB962C8B-B14F-4D97-AF65-F5344CB8AC3E}">
        <p14:creationId xmlns:p14="http://schemas.microsoft.com/office/powerpoint/2010/main" val="331934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ECA4E-E5CB-417D-B1BF-A54C3FA0DCA9}"/>
              </a:ext>
            </a:extLst>
          </p:cNvPr>
          <p:cNvSpPr>
            <a:spLocks noGrp="1"/>
          </p:cNvSpPr>
          <p:nvPr>
            <p:ph type="title"/>
          </p:nvPr>
        </p:nvSpPr>
        <p:spPr>
          <a:xfrm>
            <a:off x="1200150" y="609600"/>
            <a:ext cx="8073852" cy="1320800"/>
          </a:xfrm>
        </p:spPr>
        <p:txBody>
          <a:bodyPr/>
          <a:lstStyle/>
          <a:p>
            <a:pPr algn="ctr"/>
            <a:r>
              <a:rPr lang="fr-FR" dirty="0"/>
              <a:t>Entretien de préadmission nécessaire</a:t>
            </a:r>
            <a:endParaRPr lang="fr-BE" dirty="0"/>
          </a:p>
        </p:txBody>
      </p:sp>
      <p:sp>
        <p:nvSpPr>
          <p:cNvPr id="3" name="Espace réservé du contenu 2">
            <a:extLst>
              <a:ext uri="{FF2B5EF4-FFF2-40B4-BE49-F238E27FC236}">
                <a16:creationId xmlns:a16="http://schemas.microsoft.com/office/drawing/2014/main" id="{BD554837-6B02-4D31-9748-45CC138DB35F}"/>
              </a:ext>
            </a:extLst>
          </p:cNvPr>
          <p:cNvSpPr>
            <a:spLocks noGrp="1"/>
          </p:cNvSpPr>
          <p:nvPr>
            <p:ph idx="1"/>
          </p:nvPr>
        </p:nvSpPr>
        <p:spPr/>
        <p:txBody>
          <a:bodyPr/>
          <a:lstStyle/>
          <a:p>
            <a:r>
              <a:rPr lang="fr-FR" sz="2400" dirty="0"/>
              <a:t>Le plus rapide possible</a:t>
            </a:r>
          </a:p>
          <a:p>
            <a:r>
              <a:rPr lang="fr-FR" sz="2400" dirty="0"/>
              <a:t>5 jours ou 12 jours avec un week-end, mais en fonction de la particularité de la situation</a:t>
            </a:r>
          </a:p>
          <a:p>
            <a:r>
              <a:rPr lang="fr-FR" sz="2400" dirty="0"/>
              <a:t>Lien avec la population accueillie au CPI-N Les Goélands</a:t>
            </a:r>
          </a:p>
          <a:p>
            <a:r>
              <a:rPr lang="fr-FR" sz="2400" dirty="0"/>
              <a:t>Importance de s’assurer du lien à la sortie</a:t>
            </a:r>
            <a:endParaRPr lang="fr-BE" sz="2400" dirty="0"/>
          </a:p>
        </p:txBody>
      </p:sp>
      <p:pic>
        <p:nvPicPr>
          <p:cNvPr id="4" name="Image 3">
            <a:extLst>
              <a:ext uri="{FF2B5EF4-FFF2-40B4-BE49-F238E27FC236}">
                <a16:creationId xmlns:a16="http://schemas.microsoft.com/office/drawing/2014/main" id="{5E2D2EF7-6583-4EF2-9B59-E8C382C490A0}"/>
              </a:ext>
            </a:extLst>
          </p:cNvPr>
          <p:cNvPicPr>
            <a:picLocks noChangeAspect="1"/>
          </p:cNvPicPr>
          <p:nvPr/>
        </p:nvPicPr>
        <p:blipFill>
          <a:blip r:embed="rId2"/>
          <a:stretch>
            <a:fillRect/>
          </a:stretch>
        </p:blipFill>
        <p:spPr>
          <a:xfrm>
            <a:off x="10490478" y="5561210"/>
            <a:ext cx="1701521" cy="1296790"/>
          </a:xfrm>
          <a:prstGeom prst="rect">
            <a:avLst/>
          </a:prstGeom>
        </p:spPr>
      </p:pic>
      <p:pic>
        <p:nvPicPr>
          <p:cNvPr id="5" name="Picture 2" descr="Logo du Réseau Santé Kirikou - Accueil">
            <a:extLst>
              <a:ext uri="{FF2B5EF4-FFF2-40B4-BE49-F238E27FC236}">
                <a16:creationId xmlns:a16="http://schemas.microsoft.com/office/drawing/2014/main" id="{9643A355-4B31-4AD4-8AE4-561C4D012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extLst>
      <p:ext uri="{BB962C8B-B14F-4D97-AF65-F5344CB8AC3E}">
        <p14:creationId xmlns:p14="http://schemas.microsoft.com/office/powerpoint/2010/main" val="2306597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00FC32-0AE2-4D62-BDFD-B6AA12E5BA29}"/>
              </a:ext>
            </a:extLst>
          </p:cNvPr>
          <p:cNvSpPr>
            <a:spLocks noGrp="1"/>
          </p:cNvSpPr>
          <p:nvPr>
            <p:ph type="title"/>
          </p:nvPr>
        </p:nvSpPr>
        <p:spPr>
          <a:xfrm>
            <a:off x="1200150" y="609600"/>
            <a:ext cx="8073852" cy="1320800"/>
          </a:xfrm>
        </p:spPr>
        <p:txBody>
          <a:bodyPr/>
          <a:lstStyle/>
          <a:p>
            <a:pPr algn="ctr"/>
            <a:r>
              <a:rPr lang="fr-FR" dirty="0"/>
              <a:t>Constats</a:t>
            </a:r>
            <a:endParaRPr lang="fr-BE" dirty="0"/>
          </a:p>
        </p:txBody>
      </p:sp>
      <p:sp>
        <p:nvSpPr>
          <p:cNvPr id="3" name="Espace réservé du contenu 2">
            <a:extLst>
              <a:ext uri="{FF2B5EF4-FFF2-40B4-BE49-F238E27FC236}">
                <a16:creationId xmlns:a16="http://schemas.microsoft.com/office/drawing/2014/main" id="{955A5BE9-2CE4-4428-A692-00E0057CF66F}"/>
              </a:ext>
            </a:extLst>
          </p:cNvPr>
          <p:cNvSpPr>
            <a:spLocks noGrp="1"/>
          </p:cNvSpPr>
          <p:nvPr>
            <p:ph idx="1"/>
          </p:nvPr>
        </p:nvSpPr>
        <p:spPr/>
        <p:txBody>
          <a:bodyPr/>
          <a:lstStyle/>
          <a:p>
            <a:r>
              <a:rPr lang="fr-FR" sz="2400" dirty="0"/>
              <a:t>Une fois le lien créé, souvent plusieurs hospitalisations (1à 3 par an)</a:t>
            </a:r>
          </a:p>
          <a:p>
            <a:r>
              <a:rPr lang="fr-FR" sz="2400" dirty="0"/>
              <a:t>De nombreux cas sont seuls avec leur parents sans institution</a:t>
            </a:r>
          </a:p>
          <a:p>
            <a:r>
              <a:rPr lang="fr-FR" sz="2400" dirty="0"/>
              <a:t>Beaucoup de situation avec Liège et Charleroi</a:t>
            </a:r>
          </a:p>
          <a:p>
            <a:pPr marL="0" indent="0">
              <a:buNone/>
            </a:pPr>
            <a:endParaRPr lang="fr-BE" dirty="0"/>
          </a:p>
        </p:txBody>
      </p:sp>
      <p:pic>
        <p:nvPicPr>
          <p:cNvPr id="4" name="Image 3">
            <a:extLst>
              <a:ext uri="{FF2B5EF4-FFF2-40B4-BE49-F238E27FC236}">
                <a16:creationId xmlns:a16="http://schemas.microsoft.com/office/drawing/2014/main" id="{1B3700A9-6EC0-493C-A53A-045B543FDDFB}"/>
              </a:ext>
            </a:extLst>
          </p:cNvPr>
          <p:cNvPicPr>
            <a:picLocks noChangeAspect="1"/>
          </p:cNvPicPr>
          <p:nvPr/>
        </p:nvPicPr>
        <p:blipFill>
          <a:blip r:embed="rId2"/>
          <a:stretch>
            <a:fillRect/>
          </a:stretch>
        </p:blipFill>
        <p:spPr>
          <a:xfrm>
            <a:off x="10490478" y="5561210"/>
            <a:ext cx="1701521" cy="1296790"/>
          </a:xfrm>
          <a:prstGeom prst="rect">
            <a:avLst/>
          </a:prstGeom>
        </p:spPr>
      </p:pic>
      <p:pic>
        <p:nvPicPr>
          <p:cNvPr id="5" name="Picture 2" descr="Logo du Réseau Santé Kirikou - Accueil">
            <a:extLst>
              <a:ext uri="{FF2B5EF4-FFF2-40B4-BE49-F238E27FC236}">
                <a16:creationId xmlns:a16="http://schemas.microsoft.com/office/drawing/2014/main" id="{62B7E0E9-68E2-4F6F-B8E2-1E695AEC2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extLst>
      <p:ext uri="{BB962C8B-B14F-4D97-AF65-F5344CB8AC3E}">
        <p14:creationId xmlns:p14="http://schemas.microsoft.com/office/powerpoint/2010/main" val="1524282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71DFC-5D5D-4891-9743-A8A60D8B6EA7}"/>
              </a:ext>
            </a:extLst>
          </p:cNvPr>
          <p:cNvSpPr>
            <a:spLocks noGrp="1"/>
          </p:cNvSpPr>
          <p:nvPr>
            <p:ph type="title"/>
          </p:nvPr>
        </p:nvSpPr>
        <p:spPr>
          <a:xfrm>
            <a:off x="1287262" y="609600"/>
            <a:ext cx="7986740" cy="816077"/>
          </a:xfrm>
        </p:spPr>
        <p:txBody>
          <a:bodyPr/>
          <a:lstStyle/>
          <a:p>
            <a:pPr algn="ctr"/>
            <a:r>
              <a:rPr lang="fr-BE" dirty="0"/>
              <a:t>En 2020, …</a:t>
            </a:r>
          </a:p>
        </p:txBody>
      </p:sp>
      <p:sp>
        <p:nvSpPr>
          <p:cNvPr id="3" name="Espace réservé du contenu 2">
            <a:extLst>
              <a:ext uri="{FF2B5EF4-FFF2-40B4-BE49-F238E27FC236}">
                <a16:creationId xmlns:a16="http://schemas.microsoft.com/office/drawing/2014/main" id="{FC8DE884-E061-4CA7-A7D9-22693B20A20B}"/>
              </a:ext>
            </a:extLst>
          </p:cNvPr>
          <p:cNvSpPr>
            <a:spLocks noGrp="1"/>
          </p:cNvSpPr>
          <p:nvPr>
            <p:ph idx="1"/>
          </p:nvPr>
        </p:nvSpPr>
        <p:spPr>
          <a:xfrm>
            <a:off x="677334" y="1313896"/>
            <a:ext cx="9088104" cy="5406500"/>
          </a:xfrm>
        </p:spPr>
        <p:txBody>
          <a:bodyPr>
            <a:noAutofit/>
          </a:bodyPr>
          <a:lstStyle/>
          <a:p>
            <a:r>
              <a:rPr lang="fr-BE" sz="2400" dirty="0"/>
              <a:t>Poursuite de l’action au niveau du réseau avec 3 lits de crise</a:t>
            </a:r>
          </a:p>
          <a:p>
            <a:r>
              <a:rPr lang="fr-BE" sz="2400" dirty="0"/>
              <a:t>L’équipe essaye de planifier les hospitalisations du lundi au vendredi (sauf dans les situations d’urgence)</a:t>
            </a:r>
          </a:p>
          <a:p>
            <a:r>
              <a:rPr lang="fr-BE" sz="2400" dirty="0"/>
              <a:t>Prise en charge de 5 jours durant lesquels :</a:t>
            </a:r>
          </a:p>
          <a:p>
            <a:pPr lvl="2"/>
            <a:r>
              <a:rPr lang="fr-BE" sz="2000" dirty="0"/>
              <a:t>L’enfant/l’adolescent peut prendre distance avec ce qui fait crise et se poser,</a:t>
            </a:r>
          </a:p>
          <a:p>
            <a:pPr lvl="2"/>
            <a:r>
              <a:rPr lang="fr-BE" sz="2000" dirty="0"/>
              <a:t>Prise en charge pluridisciplinaire (psychologues, pédiatres, pédopsychiatres, éducateurs, nursing),</a:t>
            </a:r>
          </a:p>
          <a:p>
            <a:pPr lvl="2"/>
            <a:r>
              <a:rPr lang="fr-BE" sz="2000" dirty="0"/>
              <a:t>Organisation d’entretiens individuels et avec la famille/l’institution,</a:t>
            </a:r>
          </a:p>
          <a:p>
            <a:pPr lvl="2"/>
            <a:r>
              <a:rPr lang="fr-BE" sz="2000" dirty="0"/>
              <a:t>Prise de contact avec le réseau en place autours du jeune</a:t>
            </a:r>
          </a:p>
          <a:p>
            <a:r>
              <a:rPr lang="fr-BE" sz="2400" dirty="0"/>
              <a:t>Proposition de trajectoire de soins selon la situation qui est soutenue via des rencontres post-hospitalières</a:t>
            </a:r>
          </a:p>
          <a:p>
            <a:pPr lvl="2"/>
            <a:endParaRPr lang="fr-BE" sz="2000" dirty="0"/>
          </a:p>
        </p:txBody>
      </p:sp>
      <p:pic>
        <p:nvPicPr>
          <p:cNvPr id="4" name="Picture 2" descr="Logo du Réseau Santé Kirikou - Accueil">
            <a:extLst>
              <a:ext uri="{FF2B5EF4-FFF2-40B4-BE49-F238E27FC236}">
                <a16:creationId xmlns:a16="http://schemas.microsoft.com/office/drawing/2014/main" id="{BF743C7D-0A4A-44C9-BA1E-29DFB1D7A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pic>
        <p:nvPicPr>
          <p:cNvPr id="8" name="Image 7">
            <a:extLst>
              <a:ext uri="{FF2B5EF4-FFF2-40B4-BE49-F238E27FC236}">
                <a16:creationId xmlns:a16="http://schemas.microsoft.com/office/drawing/2014/main" id="{FD185171-A83B-444D-A850-6176B2171E65}"/>
              </a:ext>
            </a:extLst>
          </p:cNvPr>
          <p:cNvPicPr>
            <a:picLocks noChangeAspect="1"/>
          </p:cNvPicPr>
          <p:nvPr/>
        </p:nvPicPr>
        <p:blipFill>
          <a:blip r:embed="rId3"/>
          <a:stretch>
            <a:fillRect/>
          </a:stretch>
        </p:blipFill>
        <p:spPr>
          <a:xfrm>
            <a:off x="10734675" y="5810250"/>
            <a:ext cx="1457325" cy="1047750"/>
          </a:xfrm>
          <a:prstGeom prst="rect">
            <a:avLst/>
          </a:prstGeom>
        </p:spPr>
      </p:pic>
    </p:spTree>
    <p:extLst>
      <p:ext uri="{BB962C8B-B14F-4D97-AF65-F5344CB8AC3E}">
        <p14:creationId xmlns:p14="http://schemas.microsoft.com/office/powerpoint/2010/main" val="1192811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71DFC-5D5D-4891-9743-A8A60D8B6EA7}"/>
              </a:ext>
            </a:extLst>
          </p:cNvPr>
          <p:cNvSpPr>
            <a:spLocks noGrp="1"/>
          </p:cNvSpPr>
          <p:nvPr>
            <p:ph type="title"/>
          </p:nvPr>
        </p:nvSpPr>
        <p:spPr>
          <a:xfrm>
            <a:off x="1287262" y="609600"/>
            <a:ext cx="7986740" cy="816077"/>
          </a:xfrm>
        </p:spPr>
        <p:txBody>
          <a:bodyPr/>
          <a:lstStyle/>
          <a:p>
            <a:pPr algn="ctr"/>
            <a:r>
              <a:rPr lang="fr-BE" dirty="0"/>
              <a:t>Constats</a:t>
            </a:r>
          </a:p>
        </p:txBody>
      </p:sp>
      <p:sp>
        <p:nvSpPr>
          <p:cNvPr id="3" name="Espace réservé du contenu 2">
            <a:extLst>
              <a:ext uri="{FF2B5EF4-FFF2-40B4-BE49-F238E27FC236}">
                <a16:creationId xmlns:a16="http://schemas.microsoft.com/office/drawing/2014/main" id="{FC8DE884-E061-4CA7-A7D9-22693B20A20B}"/>
              </a:ext>
            </a:extLst>
          </p:cNvPr>
          <p:cNvSpPr>
            <a:spLocks noGrp="1"/>
          </p:cNvSpPr>
          <p:nvPr>
            <p:ph idx="1"/>
          </p:nvPr>
        </p:nvSpPr>
        <p:spPr>
          <a:xfrm>
            <a:off x="677334" y="1313896"/>
            <a:ext cx="9088104" cy="4934504"/>
          </a:xfrm>
        </p:spPr>
        <p:txBody>
          <a:bodyPr>
            <a:noAutofit/>
          </a:bodyPr>
          <a:lstStyle/>
          <a:p>
            <a:r>
              <a:rPr lang="fr-BE" sz="2400" dirty="0"/>
              <a:t>Depuis septembre 2020, les situations de crise sont devenues plus fréquentes et 5 lits sont constamment occupés</a:t>
            </a:r>
          </a:p>
          <a:p>
            <a:r>
              <a:rPr lang="fr-BE" sz="2400" dirty="0"/>
              <a:t>Situations beaucoup plus complexes et préoccupantes</a:t>
            </a:r>
          </a:p>
          <a:p>
            <a:r>
              <a:rPr lang="fr-BE" sz="2400" dirty="0"/>
              <a:t>Nette augmentation : </a:t>
            </a:r>
          </a:p>
          <a:p>
            <a:pPr lvl="1"/>
            <a:r>
              <a:rPr lang="fr-BE" sz="2200" dirty="0"/>
              <a:t>Des tentatives de suicide,</a:t>
            </a:r>
          </a:p>
          <a:p>
            <a:pPr lvl="1"/>
            <a:r>
              <a:rPr lang="fr-BE" sz="2200" dirty="0"/>
              <a:t>De la violence intrafamiliale,</a:t>
            </a:r>
          </a:p>
          <a:p>
            <a:pPr lvl="1"/>
            <a:r>
              <a:rPr lang="fr-BE" sz="2200" dirty="0"/>
              <a:t>D’admission de situations de crise via les urgences,</a:t>
            </a:r>
          </a:p>
          <a:p>
            <a:r>
              <a:rPr lang="fr-BE" sz="2400" dirty="0"/>
              <a:t>Augmentation des lits de liaison avec un net accroissement des manifestations psychosomatiques </a:t>
            </a:r>
          </a:p>
          <a:p>
            <a:pPr lvl="1"/>
            <a:endParaRPr lang="fr-BE" sz="2200" dirty="0"/>
          </a:p>
          <a:p>
            <a:pPr marL="457200" lvl="1" indent="0">
              <a:buNone/>
            </a:pPr>
            <a:endParaRPr lang="fr-BE" sz="2200" dirty="0"/>
          </a:p>
          <a:p>
            <a:pPr lvl="2"/>
            <a:endParaRPr lang="fr-BE" sz="2000" dirty="0"/>
          </a:p>
        </p:txBody>
      </p:sp>
      <p:pic>
        <p:nvPicPr>
          <p:cNvPr id="4" name="Picture 2" descr="Logo du Réseau Santé Kirikou - Accueil">
            <a:extLst>
              <a:ext uri="{FF2B5EF4-FFF2-40B4-BE49-F238E27FC236}">
                <a16:creationId xmlns:a16="http://schemas.microsoft.com/office/drawing/2014/main" id="{BF743C7D-0A4A-44C9-BA1E-29DFB1D7A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pic>
        <p:nvPicPr>
          <p:cNvPr id="8" name="Image 7">
            <a:extLst>
              <a:ext uri="{FF2B5EF4-FFF2-40B4-BE49-F238E27FC236}">
                <a16:creationId xmlns:a16="http://schemas.microsoft.com/office/drawing/2014/main" id="{FD185171-A83B-444D-A850-6176B2171E65}"/>
              </a:ext>
            </a:extLst>
          </p:cNvPr>
          <p:cNvPicPr>
            <a:picLocks noChangeAspect="1"/>
          </p:cNvPicPr>
          <p:nvPr/>
        </p:nvPicPr>
        <p:blipFill>
          <a:blip r:embed="rId3"/>
          <a:stretch>
            <a:fillRect/>
          </a:stretch>
        </p:blipFill>
        <p:spPr>
          <a:xfrm>
            <a:off x="10734675" y="5810250"/>
            <a:ext cx="1457325" cy="1047750"/>
          </a:xfrm>
          <a:prstGeom prst="rect">
            <a:avLst/>
          </a:prstGeom>
        </p:spPr>
      </p:pic>
    </p:spTree>
    <p:extLst>
      <p:ext uri="{BB962C8B-B14F-4D97-AF65-F5344CB8AC3E}">
        <p14:creationId xmlns:p14="http://schemas.microsoft.com/office/powerpoint/2010/main" val="2951754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AA20E5-0625-4D73-BE89-265D0D7FA8B2}"/>
              </a:ext>
            </a:extLst>
          </p:cNvPr>
          <p:cNvSpPr>
            <a:spLocks noGrp="1"/>
          </p:cNvSpPr>
          <p:nvPr>
            <p:ph type="title"/>
          </p:nvPr>
        </p:nvSpPr>
        <p:spPr>
          <a:xfrm>
            <a:off x="1177699" y="1156109"/>
            <a:ext cx="8596668" cy="4576097"/>
          </a:xfrm>
        </p:spPr>
        <p:txBody>
          <a:bodyPr>
            <a:noAutofit/>
          </a:bodyPr>
          <a:lstStyle/>
          <a:p>
            <a:pPr algn="ctr"/>
            <a:r>
              <a:rPr lang="fr-BE" sz="8000" dirty="0"/>
              <a:t>Le renforcement </a:t>
            </a:r>
            <a:br>
              <a:rPr lang="fr-BE" sz="8000" dirty="0"/>
            </a:br>
            <a:r>
              <a:rPr lang="fr-BE" sz="8000" dirty="0"/>
              <a:t>Double Diagnostic</a:t>
            </a:r>
            <a:br>
              <a:rPr lang="fr-BE" sz="8000" dirty="0"/>
            </a:br>
            <a:br>
              <a:rPr lang="fr-BE" sz="4000" dirty="0"/>
            </a:br>
            <a:r>
              <a:rPr lang="fr-BE" dirty="0"/>
              <a:t>CPI-N Les Goélands</a:t>
            </a:r>
            <a:br>
              <a:rPr lang="fr-BE" dirty="0"/>
            </a:br>
            <a:r>
              <a:rPr lang="fr-BE" dirty="0"/>
              <a:t>Le Creuset</a:t>
            </a:r>
          </a:p>
        </p:txBody>
      </p:sp>
      <p:pic>
        <p:nvPicPr>
          <p:cNvPr id="3" name="Picture 2" descr="Logo du Réseau Santé Kirikou - Accueil">
            <a:extLst>
              <a:ext uri="{FF2B5EF4-FFF2-40B4-BE49-F238E27FC236}">
                <a16:creationId xmlns:a16="http://schemas.microsoft.com/office/drawing/2014/main" id="{AA6CD246-772B-47B4-ACA3-773C4A150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pic>
        <p:nvPicPr>
          <p:cNvPr id="4" name="Image 3">
            <a:extLst>
              <a:ext uri="{FF2B5EF4-FFF2-40B4-BE49-F238E27FC236}">
                <a16:creationId xmlns:a16="http://schemas.microsoft.com/office/drawing/2014/main" id="{2FB00C3E-A336-43AE-8DEE-6E4CF96F9098}"/>
              </a:ext>
            </a:extLst>
          </p:cNvPr>
          <p:cNvPicPr>
            <a:picLocks noChangeAspect="1"/>
          </p:cNvPicPr>
          <p:nvPr/>
        </p:nvPicPr>
        <p:blipFill>
          <a:blip r:embed="rId3"/>
          <a:stretch>
            <a:fillRect/>
          </a:stretch>
        </p:blipFill>
        <p:spPr>
          <a:xfrm>
            <a:off x="0" y="5559439"/>
            <a:ext cx="1700931" cy="1298561"/>
          </a:xfrm>
          <a:prstGeom prst="rect">
            <a:avLst/>
          </a:prstGeom>
        </p:spPr>
      </p:pic>
      <p:pic>
        <p:nvPicPr>
          <p:cNvPr id="5" name="Image 4">
            <a:extLst>
              <a:ext uri="{FF2B5EF4-FFF2-40B4-BE49-F238E27FC236}">
                <a16:creationId xmlns:a16="http://schemas.microsoft.com/office/drawing/2014/main" id="{EFA1F02E-443A-4307-8A6C-868CE5CDE03E}"/>
              </a:ext>
            </a:extLst>
          </p:cNvPr>
          <p:cNvPicPr>
            <a:picLocks noChangeAspect="1"/>
          </p:cNvPicPr>
          <p:nvPr/>
        </p:nvPicPr>
        <p:blipFill>
          <a:blip r:embed="rId4"/>
          <a:stretch>
            <a:fillRect/>
          </a:stretch>
        </p:blipFill>
        <p:spPr>
          <a:xfrm>
            <a:off x="10491068" y="5656219"/>
            <a:ext cx="1700932" cy="1201781"/>
          </a:xfrm>
          <a:prstGeom prst="rect">
            <a:avLst/>
          </a:prstGeom>
        </p:spPr>
      </p:pic>
    </p:spTree>
    <p:extLst>
      <p:ext uri="{BB962C8B-B14F-4D97-AF65-F5344CB8AC3E}">
        <p14:creationId xmlns:p14="http://schemas.microsoft.com/office/powerpoint/2010/main" val="4274261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681602-EF83-4538-AE00-3B08A50FCB1F}"/>
              </a:ext>
            </a:extLst>
          </p:cNvPr>
          <p:cNvSpPr>
            <a:spLocks noGrp="1"/>
          </p:cNvSpPr>
          <p:nvPr>
            <p:ph type="title"/>
          </p:nvPr>
        </p:nvSpPr>
        <p:spPr>
          <a:xfrm>
            <a:off x="1200150" y="609600"/>
            <a:ext cx="8073852" cy="1320800"/>
          </a:xfrm>
        </p:spPr>
        <p:txBody>
          <a:bodyPr/>
          <a:lstStyle/>
          <a:p>
            <a:pPr algn="ctr"/>
            <a:r>
              <a:rPr lang="fr-FR" dirty="0"/>
              <a:t>Constats</a:t>
            </a:r>
            <a:endParaRPr lang="fr-BE" dirty="0"/>
          </a:p>
        </p:txBody>
      </p:sp>
      <p:sp>
        <p:nvSpPr>
          <p:cNvPr id="3" name="Espace réservé du contenu 2">
            <a:extLst>
              <a:ext uri="{FF2B5EF4-FFF2-40B4-BE49-F238E27FC236}">
                <a16:creationId xmlns:a16="http://schemas.microsoft.com/office/drawing/2014/main" id="{47466B96-362A-4110-9E01-FC889037D326}"/>
              </a:ext>
            </a:extLst>
          </p:cNvPr>
          <p:cNvSpPr>
            <a:spLocks noGrp="1"/>
          </p:cNvSpPr>
          <p:nvPr>
            <p:ph idx="1"/>
          </p:nvPr>
        </p:nvSpPr>
        <p:spPr/>
        <p:txBody>
          <a:bodyPr/>
          <a:lstStyle/>
          <a:p>
            <a:pPr marL="0" indent="0">
              <a:buNone/>
            </a:pPr>
            <a:r>
              <a:rPr lang="fr-FR" dirty="0"/>
              <a:t>Deux périodes face au </a:t>
            </a:r>
            <a:r>
              <a:rPr lang="fr-FR" dirty="0" err="1"/>
              <a:t>Covid</a:t>
            </a:r>
            <a:r>
              <a:rPr lang="fr-FR" dirty="0"/>
              <a:t>, </a:t>
            </a:r>
          </a:p>
          <a:p>
            <a:pPr>
              <a:buFontTx/>
              <a:buChar char="-"/>
            </a:pPr>
            <a:r>
              <a:rPr lang="fr-FR" dirty="0"/>
              <a:t>le confinement proprement dit, période calme</a:t>
            </a:r>
          </a:p>
          <a:p>
            <a:pPr>
              <a:buFontTx/>
              <a:buChar char="-"/>
            </a:pPr>
            <a:r>
              <a:rPr lang="fr-FR" dirty="0"/>
              <a:t>Juin 2020, augmentation considérable des demandes,</a:t>
            </a:r>
            <a:r>
              <a:rPr lang="fr-BE" dirty="0"/>
              <a:t> jusqu’à 5 par semaine pour 4 places par an</a:t>
            </a:r>
          </a:p>
          <a:p>
            <a:pPr>
              <a:buFontTx/>
              <a:buChar char="-"/>
            </a:pPr>
            <a:r>
              <a:rPr lang="fr-BE"/>
              <a:t>nécessité </a:t>
            </a:r>
            <a:r>
              <a:rPr lang="fr-BE" dirty="0"/>
              <a:t>d’entreprendre un travail sur la fluidité à partir du réseau et des circuits de soin</a:t>
            </a:r>
            <a:endParaRPr lang="fr-FR" dirty="0"/>
          </a:p>
        </p:txBody>
      </p:sp>
      <p:pic>
        <p:nvPicPr>
          <p:cNvPr id="4" name="Image 3">
            <a:extLst>
              <a:ext uri="{FF2B5EF4-FFF2-40B4-BE49-F238E27FC236}">
                <a16:creationId xmlns:a16="http://schemas.microsoft.com/office/drawing/2014/main" id="{03E049C6-3246-44CA-901D-A39AC7D95B5C}"/>
              </a:ext>
            </a:extLst>
          </p:cNvPr>
          <p:cNvPicPr>
            <a:picLocks noChangeAspect="1"/>
          </p:cNvPicPr>
          <p:nvPr/>
        </p:nvPicPr>
        <p:blipFill>
          <a:blip r:embed="rId2"/>
          <a:stretch>
            <a:fillRect/>
          </a:stretch>
        </p:blipFill>
        <p:spPr>
          <a:xfrm>
            <a:off x="10491069" y="5574187"/>
            <a:ext cx="1700931" cy="1298561"/>
          </a:xfrm>
          <a:prstGeom prst="rect">
            <a:avLst/>
          </a:prstGeom>
        </p:spPr>
      </p:pic>
      <p:pic>
        <p:nvPicPr>
          <p:cNvPr id="5" name="Picture 2" descr="Logo du Réseau Santé Kirikou - Accueil">
            <a:extLst>
              <a:ext uri="{FF2B5EF4-FFF2-40B4-BE49-F238E27FC236}">
                <a16:creationId xmlns:a16="http://schemas.microsoft.com/office/drawing/2014/main" id="{068556EE-CB0C-40CD-9C28-9F4EA847B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extLst>
      <p:ext uri="{BB962C8B-B14F-4D97-AF65-F5344CB8AC3E}">
        <p14:creationId xmlns:p14="http://schemas.microsoft.com/office/powerpoint/2010/main" val="2125809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4E076-DA07-1347-A077-9032131BA192}"/>
              </a:ext>
            </a:extLst>
          </p:cNvPr>
          <p:cNvSpPr>
            <a:spLocks noGrp="1"/>
          </p:cNvSpPr>
          <p:nvPr>
            <p:ph type="title"/>
          </p:nvPr>
        </p:nvSpPr>
        <p:spPr>
          <a:xfrm>
            <a:off x="1200150" y="124982"/>
            <a:ext cx="8334467" cy="954518"/>
          </a:xfrm>
        </p:spPr>
        <p:txBody>
          <a:bodyPr>
            <a:normAutofit/>
          </a:bodyPr>
          <a:lstStyle/>
          <a:p>
            <a:pPr algn="ctr"/>
            <a:r>
              <a:rPr lang="fr-FR" sz="2800" b="1" dirty="0"/>
              <a:t>2 fonctions distinctes dans le cadre du renforcement des soins :</a:t>
            </a:r>
          </a:p>
        </p:txBody>
      </p:sp>
      <p:sp>
        <p:nvSpPr>
          <p:cNvPr id="3" name="Espace réservé du contenu 2">
            <a:extLst>
              <a:ext uri="{FF2B5EF4-FFF2-40B4-BE49-F238E27FC236}">
                <a16:creationId xmlns:a16="http://schemas.microsoft.com/office/drawing/2014/main" id="{712F56C1-6AE3-1142-AD86-F11126FF974A}"/>
              </a:ext>
            </a:extLst>
          </p:cNvPr>
          <p:cNvSpPr>
            <a:spLocks noGrp="1"/>
          </p:cNvSpPr>
          <p:nvPr>
            <p:ph idx="1"/>
          </p:nvPr>
        </p:nvSpPr>
        <p:spPr>
          <a:xfrm>
            <a:off x="416011" y="1211712"/>
            <a:ext cx="5006547" cy="5541236"/>
          </a:xfrm>
        </p:spPr>
        <p:txBody>
          <a:bodyPr>
            <a:normAutofit fontScale="85000" lnSpcReduction="10000"/>
          </a:bodyPr>
          <a:lstStyle/>
          <a:p>
            <a:pPr marL="0" indent="0">
              <a:buNone/>
            </a:pPr>
            <a:r>
              <a:rPr lang="fr-FR" sz="2400" dirty="0"/>
              <a:t>1) </a:t>
            </a:r>
            <a:r>
              <a:rPr lang="fr-FR" sz="2400" u="sng" dirty="0"/>
              <a:t>Assistante sociale </a:t>
            </a:r>
          </a:p>
          <a:p>
            <a:pPr marL="0" indent="0">
              <a:buNone/>
            </a:pPr>
            <a:r>
              <a:rPr lang="fr-BE" sz="2200" i="1" dirty="0"/>
              <a:t>-  Volet « admission» </a:t>
            </a:r>
            <a:endParaRPr lang="fr-BE" sz="2200" i="1" dirty="0">
              <a:effectLst/>
            </a:endParaRPr>
          </a:p>
          <a:p>
            <a:pPr lvl="1"/>
            <a:r>
              <a:rPr lang="fr-BE" sz="2000" b="1" i="1" dirty="0"/>
              <a:t>Réception des demandes d’admission ; </a:t>
            </a:r>
            <a:endParaRPr lang="fr-BE" sz="2000" dirty="0">
              <a:effectLst/>
            </a:endParaRPr>
          </a:p>
          <a:p>
            <a:pPr lvl="1"/>
            <a:r>
              <a:rPr lang="fr-BE" sz="2000" i="1" dirty="0"/>
              <a:t>Transmission de renseignements  concernant la procédure d’admission </a:t>
            </a:r>
            <a:endParaRPr lang="fr-BE" sz="2000" dirty="0">
              <a:effectLst/>
            </a:endParaRPr>
          </a:p>
          <a:p>
            <a:pPr lvl="1"/>
            <a:r>
              <a:rPr lang="fr-BE" sz="2000" i="1" dirty="0"/>
              <a:t>Transmission de renseignements sur la prise en charge </a:t>
            </a:r>
            <a:endParaRPr lang="fr-BE" sz="2000" dirty="0">
              <a:effectLst/>
            </a:endParaRPr>
          </a:p>
          <a:p>
            <a:pPr lvl="1"/>
            <a:r>
              <a:rPr lang="fr-BE" sz="2000" i="1" dirty="0"/>
              <a:t>Classement des demandes </a:t>
            </a:r>
          </a:p>
          <a:p>
            <a:pPr lvl="1"/>
            <a:r>
              <a:rPr lang="fr-BE" sz="2000" i="1" dirty="0"/>
              <a:t>Envoi de réponses écrites </a:t>
            </a:r>
          </a:p>
          <a:p>
            <a:pPr lvl="1"/>
            <a:r>
              <a:rPr lang="fr-BE" sz="2000" i="1" dirty="0"/>
              <a:t>Présentations des demandes d’admission </a:t>
            </a:r>
          </a:p>
          <a:p>
            <a:pPr lvl="1"/>
            <a:r>
              <a:rPr lang="fr-BE" sz="2000" i="1" dirty="0"/>
              <a:t>Mise à jour quotidienne des nouveaux éléments d’information </a:t>
            </a:r>
          </a:p>
          <a:p>
            <a:pPr lvl="1"/>
            <a:r>
              <a:rPr lang="fr-BE" sz="2000" b="1" dirty="0"/>
              <a:t>Admission ; </a:t>
            </a:r>
            <a:endParaRPr lang="fr-BE" sz="2000" dirty="0">
              <a:effectLst/>
            </a:endParaRPr>
          </a:p>
          <a:p>
            <a:pPr lvl="1"/>
            <a:r>
              <a:rPr lang="fr-BE" sz="2000" i="1" dirty="0"/>
              <a:t>Réception du dossier complété́; </a:t>
            </a:r>
          </a:p>
          <a:p>
            <a:pPr lvl="1"/>
            <a:r>
              <a:rPr lang="fr-BE" sz="2000" i="1" dirty="0"/>
              <a:t>Visite de l’institution</a:t>
            </a:r>
          </a:p>
          <a:p>
            <a:pPr lvl="1"/>
            <a:r>
              <a:rPr lang="fr-BE" sz="2000" i="1" dirty="0"/>
              <a:t>accueil des enfants lors de l’</a:t>
            </a:r>
            <a:r>
              <a:rPr lang="fr-BE" sz="2000" i="1" dirty="0" err="1"/>
              <a:t>entrée</a:t>
            </a:r>
            <a:endParaRPr lang="fr-FR" sz="2000" dirty="0"/>
          </a:p>
        </p:txBody>
      </p:sp>
      <p:sp>
        <p:nvSpPr>
          <p:cNvPr id="5" name="ZoneTexte 4">
            <a:extLst>
              <a:ext uri="{FF2B5EF4-FFF2-40B4-BE49-F238E27FC236}">
                <a16:creationId xmlns:a16="http://schemas.microsoft.com/office/drawing/2014/main" id="{E77E2624-A822-9149-AFF9-76C4C713A14A}"/>
              </a:ext>
            </a:extLst>
          </p:cNvPr>
          <p:cNvSpPr txBox="1"/>
          <p:nvPr/>
        </p:nvSpPr>
        <p:spPr>
          <a:xfrm>
            <a:off x="7030995" y="889686"/>
            <a:ext cx="4744994" cy="4707925"/>
          </a:xfrm>
          <a:prstGeom prst="rect">
            <a:avLst/>
          </a:prstGeom>
          <a:noFill/>
        </p:spPr>
        <p:txBody>
          <a:bodyPr wrap="square" rtlCol="0">
            <a:spAutoFit/>
          </a:bodyPr>
          <a:lstStyle/>
          <a:p>
            <a:endParaRPr lang="fr-FR" dirty="0"/>
          </a:p>
        </p:txBody>
      </p:sp>
      <p:sp>
        <p:nvSpPr>
          <p:cNvPr id="6" name="Espace réservé du contenu 2">
            <a:extLst>
              <a:ext uri="{FF2B5EF4-FFF2-40B4-BE49-F238E27FC236}">
                <a16:creationId xmlns:a16="http://schemas.microsoft.com/office/drawing/2014/main" id="{383F6F62-7AC6-AC4D-A6B1-5C6019DD36F3}"/>
              </a:ext>
            </a:extLst>
          </p:cNvPr>
          <p:cNvSpPr txBox="1">
            <a:spLocks/>
          </p:cNvSpPr>
          <p:nvPr/>
        </p:nvSpPr>
        <p:spPr>
          <a:xfrm>
            <a:off x="5400153" y="2012461"/>
            <a:ext cx="5006547" cy="424107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1800" dirty="0"/>
          </a:p>
          <a:p>
            <a:pPr marL="0" indent="0">
              <a:buNone/>
            </a:pPr>
            <a:endParaRPr lang="fr-BE" sz="1800" dirty="0"/>
          </a:p>
          <a:p>
            <a:pPr marL="0" indent="0">
              <a:buNone/>
            </a:pPr>
            <a:r>
              <a:rPr lang="fr-BE" sz="2600" i="1" dirty="0"/>
              <a:t>-  Volet « réorientation » </a:t>
            </a:r>
            <a:endParaRPr lang="fr-BE" sz="2600" i="1" dirty="0">
              <a:effectLst/>
            </a:endParaRPr>
          </a:p>
          <a:p>
            <a:pPr marL="742950" lvl="1" indent="-285750" defTabSz="457200">
              <a:lnSpc>
                <a:spcPct val="110000"/>
              </a:lnSpc>
              <a:spcBef>
                <a:spcPts val="1000"/>
              </a:spcBef>
              <a:buClr>
                <a:schemeClr val="accent1"/>
              </a:buClr>
              <a:buSzPct val="80000"/>
              <a:buFont typeface="Wingdings 3" charset="2"/>
              <a:buChar char=""/>
            </a:pPr>
            <a:r>
              <a:rPr lang="fr-BE" sz="2100" b="1" i="1" dirty="0">
                <a:solidFill>
                  <a:schemeClr val="tx1">
                    <a:lumMod val="75000"/>
                    <a:lumOff val="25000"/>
                  </a:schemeClr>
                </a:solidFill>
              </a:rPr>
              <a:t>Garantir la réorientation des patients sortant </a:t>
            </a:r>
            <a:r>
              <a:rPr lang="fr-BE" sz="2100" i="1" dirty="0">
                <a:solidFill>
                  <a:schemeClr val="tx1">
                    <a:lumMod val="75000"/>
                    <a:lumOff val="25000"/>
                  </a:schemeClr>
                </a:solidFill>
              </a:rPr>
              <a:t>; </a:t>
            </a:r>
          </a:p>
          <a:p>
            <a:pPr marL="742950" lvl="1" indent="-285750" defTabSz="457200">
              <a:lnSpc>
                <a:spcPct val="110000"/>
              </a:lnSpc>
              <a:spcBef>
                <a:spcPts val="1000"/>
              </a:spcBef>
              <a:buClr>
                <a:schemeClr val="accent1"/>
              </a:buClr>
              <a:buSzPct val="80000"/>
              <a:buFont typeface="Wingdings 3" charset="2"/>
              <a:buChar char=""/>
            </a:pPr>
            <a:r>
              <a:rPr lang="fr-BE" sz="2100" i="1" dirty="0">
                <a:solidFill>
                  <a:schemeClr val="tx1">
                    <a:lumMod val="75000"/>
                    <a:lumOff val="25000"/>
                  </a:schemeClr>
                </a:solidFill>
              </a:rPr>
              <a:t>Introduction des demandes d’admission</a:t>
            </a:r>
          </a:p>
          <a:p>
            <a:pPr marL="742950" lvl="1" indent="-285750" defTabSz="457200">
              <a:lnSpc>
                <a:spcPct val="110000"/>
              </a:lnSpc>
              <a:spcBef>
                <a:spcPts val="1000"/>
              </a:spcBef>
              <a:buClr>
                <a:schemeClr val="accent1"/>
              </a:buClr>
              <a:buSzPct val="80000"/>
              <a:buFont typeface="Wingdings 3" charset="2"/>
              <a:buChar char=""/>
            </a:pPr>
            <a:r>
              <a:rPr lang="fr-BE" sz="2200" i="1" dirty="0">
                <a:solidFill>
                  <a:schemeClr val="tx1">
                    <a:lumMod val="75000"/>
                    <a:lumOff val="25000"/>
                  </a:schemeClr>
                </a:solidFill>
              </a:rPr>
              <a:t>Compléter les documents/dossiers d’admission</a:t>
            </a:r>
          </a:p>
          <a:p>
            <a:pPr marL="742950" lvl="1" indent="-285750" defTabSz="457200">
              <a:lnSpc>
                <a:spcPct val="110000"/>
              </a:lnSpc>
              <a:spcBef>
                <a:spcPts val="1000"/>
              </a:spcBef>
              <a:buClr>
                <a:schemeClr val="accent1"/>
              </a:buClr>
              <a:buSzPct val="80000"/>
              <a:buFont typeface="Wingdings 3" charset="2"/>
              <a:buChar char=""/>
            </a:pPr>
            <a:r>
              <a:rPr lang="fr-BE" sz="2200" i="1" dirty="0">
                <a:solidFill>
                  <a:schemeClr val="tx1">
                    <a:lumMod val="75000"/>
                    <a:lumOff val="25000"/>
                  </a:schemeClr>
                </a:solidFill>
              </a:rPr>
              <a:t>Notifier par écrit dans le dossier du patient toutes les démarches et échanges ; </a:t>
            </a:r>
          </a:p>
          <a:p>
            <a:pPr marL="742950" lvl="1" indent="-285750" defTabSz="457200">
              <a:lnSpc>
                <a:spcPct val="110000"/>
              </a:lnSpc>
              <a:spcBef>
                <a:spcPts val="1000"/>
              </a:spcBef>
              <a:buClr>
                <a:schemeClr val="accent1"/>
              </a:buClr>
              <a:buSzPct val="80000"/>
              <a:buFont typeface="Wingdings 3" charset="2"/>
              <a:buChar char=""/>
            </a:pPr>
            <a:r>
              <a:rPr lang="fr-BE" sz="2200" i="1" dirty="0">
                <a:solidFill>
                  <a:schemeClr val="tx1">
                    <a:lumMod val="75000"/>
                    <a:lumOff val="25000"/>
                  </a:schemeClr>
                </a:solidFill>
              </a:rPr>
              <a:t>Mise en place d’entretiens avec le jeune/les parents/la famille/le réseau </a:t>
            </a:r>
          </a:p>
          <a:p>
            <a:pPr marL="742950" lvl="1" indent="-285750" defTabSz="457200">
              <a:lnSpc>
                <a:spcPct val="110000"/>
              </a:lnSpc>
              <a:spcBef>
                <a:spcPts val="1000"/>
              </a:spcBef>
              <a:buClr>
                <a:schemeClr val="accent1"/>
              </a:buClr>
              <a:buSzPct val="80000"/>
              <a:buFont typeface="Wingdings 3" charset="2"/>
              <a:buChar char=""/>
            </a:pPr>
            <a:r>
              <a:rPr lang="fr-BE" sz="2200" i="1" dirty="0">
                <a:solidFill>
                  <a:schemeClr val="tx1">
                    <a:lumMod val="75000"/>
                    <a:lumOff val="25000"/>
                  </a:schemeClr>
                </a:solidFill>
              </a:rPr>
              <a:t>Accompagnement de l’enfant/des parents/de la famille/du réseau lors des rendez-vous de présentation</a:t>
            </a:r>
            <a:endParaRPr lang="fr-FR" sz="2200" i="1" dirty="0">
              <a:solidFill>
                <a:schemeClr val="tx1">
                  <a:lumMod val="75000"/>
                  <a:lumOff val="25000"/>
                </a:schemeClr>
              </a:solidFill>
            </a:endParaRPr>
          </a:p>
        </p:txBody>
      </p:sp>
      <p:pic>
        <p:nvPicPr>
          <p:cNvPr id="7" name="Image 6">
            <a:extLst>
              <a:ext uri="{FF2B5EF4-FFF2-40B4-BE49-F238E27FC236}">
                <a16:creationId xmlns:a16="http://schemas.microsoft.com/office/drawing/2014/main" id="{2A2F3068-787E-4BAC-840F-2F397DB007A7}"/>
              </a:ext>
            </a:extLst>
          </p:cNvPr>
          <p:cNvPicPr>
            <a:picLocks noChangeAspect="1"/>
          </p:cNvPicPr>
          <p:nvPr/>
        </p:nvPicPr>
        <p:blipFill>
          <a:blip r:embed="rId2"/>
          <a:stretch>
            <a:fillRect/>
          </a:stretch>
        </p:blipFill>
        <p:spPr>
          <a:xfrm>
            <a:off x="10491068" y="5656219"/>
            <a:ext cx="1700932" cy="1201781"/>
          </a:xfrm>
          <a:prstGeom prst="rect">
            <a:avLst/>
          </a:prstGeom>
        </p:spPr>
      </p:pic>
      <p:pic>
        <p:nvPicPr>
          <p:cNvPr id="8" name="Picture 2" descr="Logo du Réseau Santé Kirikou - Accueil">
            <a:extLst>
              <a:ext uri="{FF2B5EF4-FFF2-40B4-BE49-F238E27FC236}">
                <a16:creationId xmlns:a16="http://schemas.microsoft.com/office/drawing/2014/main" id="{0BC1C634-236C-4A50-B0EB-A2B6B9125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extLst>
      <p:ext uri="{BB962C8B-B14F-4D97-AF65-F5344CB8AC3E}">
        <p14:creationId xmlns:p14="http://schemas.microsoft.com/office/powerpoint/2010/main" val="744844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4136869-4451-FB4C-B28C-810BCB39D9CB}"/>
              </a:ext>
            </a:extLst>
          </p:cNvPr>
          <p:cNvSpPr>
            <a:spLocks noGrp="1"/>
          </p:cNvSpPr>
          <p:nvPr>
            <p:ph idx="1"/>
          </p:nvPr>
        </p:nvSpPr>
        <p:spPr>
          <a:xfrm>
            <a:off x="689919" y="1212378"/>
            <a:ext cx="10332308" cy="5645622"/>
          </a:xfrm>
        </p:spPr>
        <p:txBody>
          <a:bodyPr>
            <a:normAutofit fontScale="92500" lnSpcReduction="20000"/>
          </a:bodyPr>
          <a:lstStyle/>
          <a:p>
            <a:pPr marL="0" indent="0">
              <a:buNone/>
            </a:pPr>
            <a:r>
              <a:rPr lang="fr-BE" sz="2200" i="1" dirty="0"/>
              <a:t>- Volet « social» </a:t>
            </a:r>
            <a:endParaRPr lang="fr-BE" sz="2200" i="1" dirty="0">
              <a:effectLst/>
            </a:endParaRPr>
          </a:p>
          <a:p>
            <a:pPr lvl="1"/>
            <a:r>
              <a:rPr lang="fr-BE" sz="2000" i="1" dirty="0"/>
              <a:t>Introduction de demande de </a:t>
            </a:r>
            <a:r>
              <a:rPr lang="fr-BE" sz="2000" i="1" dirty="0" err="1"/>
              <a:t>révision</a:t>
            </a:r>
            <a:r>
              <a:rPr lang="fr-BE" sz="2000" i="1" dirty="0"/>
              <a:t> des allocations familiales</a:t>
            </a:r>
          </a:p>
          <a:p>
            <a:pPr lvl="1"/>
            <a:r>
              <a:rPr lang="fr-BE" sz="2000" i="1" dirty="0"/>
              <a:t>Introduction de demande de placement sur la liste unique de l’AVIQ ; </a:t>
            </a:r>
            <a:endParaRPr lang="fr-BE" sz="2000" i="1" dirty="0">
              <a:effectLst/>
            </a:endParaRPr>
          </a:p>
          <a:p>
            <a:pPr lvl="1"/>
            <a:r>
              <a:rPr lang="fr-BE" sz="2000" i="1" dirty="0"/>
              <a:t>Introduction de dossier auprès du CPAS</a:t>
            </a:r>
          </a:p>
          <a:p>
            <a:pPr lvl="1"/>
            <a:r>
              <a:rPr lang="fr-BE" sz="2000" i="1" dirty="0"/>
              <a:t>Introduction de dossier auprès des Mutuelles</a:t>
            </a:r>
          </a:p>
          <a:p>
            <a:pPr lvl="1"/>
            <a:r>
              <a:rPr lang="fr-BE" sz="2000" i="1" dirty="0"/>
              <a:t>Introduction de dossier et collaboration avec la MDPH (Maison </a:t>
            </a:r>
            <a:r>
              <a:rPr lang="fr-BE" sz="2000" i="1" dirty="0" err="1"/>
              <a:t>départementale</a:t>
            </a:r>
            <a:r>
              <a:rPr lang="fr-BE" sz="2000" i="1" dirty="0"/>
              <a:t> des personnes </a:t>
            </a:r>
            <a:r>
              <a:rPr lang="fr-BE" sz="2000" i="1" dirty="0" err="1"/>
              <a:t>handicapées</a:t>
            </a:r>
            <a:r>
              <a:rPr lang="fr-BE" sz="2000" i="1" dirty="0"/>
              <a:t>) en France</a:t>
            </a:r>
          </a:p>
          <a:p>
            <a:pPr lvl="1"/>
            <a:r>
              <a:rPr lang="fr-BE" sz="2000" i="1" dirty="0"/>
              <a:t>Collaboration avec les services de l’aide à la jeunesse et les services de protection de la jeunesse ; </a:t>
            </a:r>
          </a:p>
          <a:p>
            <a:pPr lvl="1"/>
            <a:r>
              <a:rPr lang="fr-BE" sz="2000" i="1" dirty="0"/>
              <a:t>Collaboration avec les centres PMS (Centres </a:t>
            </a:r>
            <a:r>
              <a:rPr lang="fr-BE" sz="2000" i="1" dirty="0" err="1"/>
              <a:t>psycho-médico-sociaux</a:t>
            </a:r>
            <a:r>
              <a:rPr lang="fr-BE" sz="2000" i="1" dirty="0"/>
              <a:t>) ; </a:t>
            </a:r>
          </a:p>
          <a:p>
            <a:pPr lvl="1"/>
            <a:r>
              <a:rPr lang="fr-BE" sz="2000" i="1" dirty="0"/>
              <a:t>Procédures liées à des remises en ordre administrative (mutuelle ; </a:t>
            </a:r>
            <a:r>
              <a:rPr lang="fr-BE" sz="2000" i="1" dirty="0" err="1"/>
              <a:t>renouvèlement</a:t>
            </a:r>
            <a:r>
              <a:rPr lang="fr-BE" sz="2000" i="1" dirty="0"/>
              <a:t> de carte d’</a:t>
            </a:r>
            <a:r>
              <a:rPr lang="fr-BE" sz="2000" i="1" dirty="0" err="1"/>
              <a:t>identite</a:t>
            </a:r>
            <a:r>
              <a:rPr lang="fr-BE" sz="2000" i="1" dirty="0"/>
              <a:t>́, etc.) </a:t>
            </a:r>
          </a:p>
          <a:p>
            <a:pPr lvl="1"/>
            <a:r>
              <a:rPr lang="fr-BE" sz="2000" i="1" dirty="0"/>
              <a:t>Introduction et gestion des demandes de </a:t>
            </a:r>
            <a:r>
              <a:rPr lang="fr-BE" sz="2000" i="1" dirty="0" err="1"/>
              <a:t>déscolarisation</a:t>
            </a:r>
            <a:r>
              <a:rPr lang="fr-BE" sz="2000" i="1" dirty="0"/>
              <a:t> ; </a:t>
            </a:r>
          </a:p>
          <a:p>
            <a:pPr lvl="1"/>
            <a:r>
              <a:rPr lang="fr-BE" sz="2000" i="1" dirty="0"/>
              <a:t>Construction du </a:t>
            </a:r>
            <a:r>
              <a:rPr lang="fr-BE" sz="2000" i="1" dirty="0" err="1"/>
              <a:t>réseau</a:t>
            </a:r>
            <a:r>
              <a:rPr lang="fr-BE" sz="2000" i="1" dirty="0"/>
              <a:t> autour de l’enfant (service d’aide à domicile, service </a:t>
            </a:r>
            <a:r>
              <a:rPr lang="fr-BE" sz="2000" i="1" dirty="0" err="1"/>
              <a:t>répit</a:t>
            </a:r>
            <a:r>
              <a:rPr lang="fr-BE" sz="2000" i="1" dirty="0"/>
              <a:t>, etc.) ; </a:t>
            </a:r>
          </a:p>
          <a:p>
            <a:pPr lvl="1"/>
            <a:r>
              <a:rPr lang="fr-BE" sz="2000" i="1" dirty="0"/>
              <a:t>Collaboration avec les </a:t>
            </a:r>
            <a:r>
              <a:rPr lang="fr-BE" sz="2000" i="1" dirty="0" err="1"/>
              <a:t>différents</a:t>
            </a:r>
            <a:r>
              <a:rPr lang="fr-BE" sz="2000" i="1" dirty="0"/>
              <a:t> </a:t>
            </a:r>
            <a:r>
              <a:rPr lang="fr-BE" sz="2000" i="1" dirty="0" err="1"/>
              <a:t>réseaux</a:t>
            </a:r>
            <a:r>
              <a:rPr lang="fr-BE" sz="2000" i="1" dirty="0"/>
              <a:t> gravitants autour des enfants. </a:t>
            </a:r>
            <a:endParaRPr lang="fr-BE" sz="2000" i="1" dirty="0">
              <a:effectLst/>
            </a:endParaRPr>
          </a:p>
          <a:p>
            <a:endParaRPr lang="fr-FR" dirty="0"/>
          </a:p>
        </p:txBody>
      </p:sp>
      <p:pic>
        <p:nvPicPr>
          <p:cNvPr id="4" name="Image 3">
            <a:extLst>
              <a:ext uri="{FF2B5EF4-FFF2-40B4-BE49-F238E27FC236}">
                <a16:creationId xmlns:a16="http://schemas.microsoft.com/office/drawing/2014/main" id="{772CB77C-9B25-457F-BDA7-7EE2CBDBB3C0}"/>
              </a:ext>
            </a:extLst>
          </p:cNvPr>
          <p:cNvPicPr>
            <a:picLocks noChangeAspect="1"/>
          </p:cNvPicPr>
          <p:nvPr/>
        </p:nvPicPr>
        <p:blipFill>
          <a:blip r:embed="rId2"/>
          <a:stretch>
            <a:fillRect/>
          </a:stretch>
        </p:blipFill>
        <p:spPr>
          <a:xfrm>
            <a:off x="10491068" y="5656219"/>
            <a:ext cx="1700932" cy="1201781"/>
          </a:xfrm>
          <a:prstGeom prst="rect">
            <a:avLst/>
          </a:prstGeom>
        </p:spPr>
      </p:pic>
      <p:pic>
        <p:nvPicPr>
          <p:cNvPr id="5" name="Picture 2" descr="Logo du Réseau Santé Kirikou - Accueil">
            <a:extLst>
              <a:ext uri="{FF2B5EF4-FFF2-40B4-BE49-F238E27FC236}">
                <a16:creationId xmlns:a16="http://schemas.microsoft.com/office/drawing/2014/main" id="{67C5B852-E96F-4391-9C41-80658B1B9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extLst>
      <p:ext uri="{BB962C8B-B14F-4D97-AF65-F5344CB8AC3E}">
        <p14:creationId xmlns:p14="http://schemas.microsoft.com/office/powerpoint/2010/main" val="1260064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ADCCE70-D282-0940-A5D3-79CBDD6AB50F}"/>
              </a:ext>
            </a:extLst>
          </p:cNvPr>
          <p:cNvSpPr>
            <a:spLocks noGrp="1"/>
          </p:cNvSpPr>
          <p:nvPr>
            <p:ph idx="1"/>
          </p:nvPr>
        </p:nvSpPr>
        <p:spPr>
          <a:xfrm>
            <a:off x="838200" y="1748179"/>
            <a:ext cx="4853227" cy="4428783"/>
          </a:xfrm>
        </p:spPr>
        <p:txBody>
          <a:bodyPr>
            <a:normAutofit/>
          </a:bodyPr>
          <a:lstStyle/>
          <a:p>
            <a:pPr marL="0" indent="0">
              <a:buNone/>
            </a:pPr>
            <a:r>
              <a:rPr lang="fr-BE" sz="2400" i="1" dirty="0"/>
              <a:t>- </a:t>
            </a:r>
            <a:r>
              <a:rPr lang="fr-BE" sz="2200" i="1" dirty="0"/>
              <a:t>Volet « </a:t>
            </a:r>
            <a:r>
              <a:rPr lang="fr-BE" sz="2200" i="1" dirty="0" err="1"/>
              <a:t>réunion</a:t>
            </a:r>
            <a:r>
              <a:rPr lang="fr-BE" sz="2200" i="1" dirty="0"/>
              <a:t> » </a:t>
            </a:r>
            <a:endParaRPr lang="fr-BE" sz="2200" i="1" dirty="0">
              <a:effectLst/>
            </a:endParaRPr>
          </a:p>
          <a:p>
            <a:pPr lvl="1"/>
            <a:r>
              <a:rPr lang="fr-BE" sz="2000" i="1" dirty="0"/>
              <a:t>Participation à la réunion de direction</a:t>
            </a:r>
          </a:p>
          <a:p>
            <a:pPr lvl="1"/>
            <a:r>
              <a:rPr lang="fr-BE" sz="2000" i="1" dirty="0"/>
              <a:t>Participation aux </a:t>
            </a:r>
            <a:r>
              <a:rPr lang="fr-BE" sz="2000" i="1" dirty="0" err="1"/>
              <a:t>réunions</a:t>
            </a:r>
            <a:r>
              <a:rPr lang="fr-BE" sz="2000" i="1" dirty="0"/>
              <a:t> de coordination clinique</a:t>
            </a:r>
            <a:endParaRPr lang="fr-BE" sz="2000" i="1" dirty="0">
              <a:effectLst/>
            </a:endParaRPr>
          </a:p>
          <a:p>
            <a:pPr lvl="1"/>
            <a:r>
              <a:rPr lang="fr-BE" sz="2000" i="1" dirty="0"/>
              <a:t>Participation aux </a:t>
            </a:r>
            <a:r>
              <a:rPr lang="fr-BE" sz="2000" i="1" dirty="0" err="1"/>
              <a:t>réunions</a:t>
            </a:r>
            <a:r>
              <a:rPr lang="fr-BE" sz="2000" i="1" dirty="0"/>
              <a:t> d’</a:t>
            </a:r>
            <a:r>
              <a:rPr lang="fr-BE" sz="2000" i="1" dirty="0" err="1"/>
              <a:t>équipe</a:t>
            </a:r>
            <a:endParaRPr lang="fr-BE" sz="2000" i="1" dirty="0">
              <a:effectLst/>
            </a:endParaRPr>
          </a:p>
          <a:p>
            <a:pPr lvl="1"/>
            <a:r>
              <a:rPr lang="fr-BE" sz="2000" i="1" dirty="0"/>
              <a:t>Participation aux </a:t>
            </a:r>
            <a:r>
              <a:rPr lang="fr-BE" sz="2000" i="1" dirty="0" err="1"/>
              <a:t>séminaires</a:t>
            </a:r>
            <a:r>
              <a:rPr lang="fr-BE" sz="2000" i="1" dirty="0"/>
              <a:t> </a:t>
            </a:r>
            <a:r>
              <a:rPr lang="fr-BE" sz="2000" i="1" dirty="0" err="1"/>
              <a:t>théoriques</a:t>
            </a:r>
            <a:endParaRPr lang="fr-BE" sz="2000" i="1" dirty="0">
              <a:effectLst/>
            </a:endParaRPr>
          </a:p>
          <a:p>
            <a:pPr lvl="1"/>
            <a:r>
              <a:rPr lang="fr-BE" sz="2000" i="1" dirty="0"/>
              <a:t>Participation aux </a:t>
            </a:r>
            <a:r>
              <a:rPr lang="fr-BE" sz="2000" i="1" dirty="0" err="1"/>
              <a:t>réunions</a:t>
            </a:r>
            <a:r>
              <a:rPr lang="fr-BE" sz="2000" i="1" dirty="0"/>
              <a:t> </a:t>
            </a:r>
            <a:r>
              <a:rPr lang="fr-BE" sz="2000" i="1" dirty="0" err="1"/>
              <a:t>extérieures</a:t>
            </a:r>
            <a:r>
              <a:rPr lang="fr-BE" sz="2000" i="1" dirty="0"/>
              <a:t> du </a:t>
            </a:r>
            <a:r>
              <a:rPr lang="fr-BE" sz="2000" i="1" dirty="0" err="1"/>
              <a:t>Réseau</a:t>
            </a:r>
            <a:r>
              <a:rPr lang="fr-BE" sz="2000" i="1" dirty="0"/>
              <a:t> </a:t>
            </a:r>
            <a:r>
              <a:rPr lang="fr-BE" sz="2000" i="1" dirty="0" err="1"/>
              <a:t>Kirikou</a:t>
            </a:r>
            <a:endParaRPr lang="fr-FR" sz="2000" i="1" dirty="0"/>
          </a:p>
        </p:txBody>
      </p:sp>
      <p:sp>
        <p:nvSpPr>
          <p:cNvPr id="4" name="Espace réservé du contenu 2">
            <a:extLst>
              <a:ext uri="{FF2B5EF4-FFF2-40B4-BE49-F238E27FC236}">
                <a16:creationId xmlns:a16="http://schemas.microsoft.com/office/drawing/2014/main" id="{3C488B7B-2A5B-6E4D-BE59-ACB1D3B5C449}"/>
              </a:ext>
            </a:extLst>
          </p:cNvPr>
          <p:cNvSpPr txBox="1">
            <a:spLocks/>
          </p:cNvSpPr>
          <p:nvPr/>
        </p:nvSpPr>
        <p:spPr>
          <a:xfrm>
            <a:off x="5691427" y="1748179"/>
            <a:ext cx="4287074" cy="3760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200" i="1" dirty="0"/>
              <a:t>- Volet « participation à la prise en charge » </a:t>
            </a:r>
            <a:endParaRPr lang="fr-BE" sz="2200" i="1" dirty="0">
              <a:effectLst/>
            </a:endParaRPr>
          </a:p>
          <a:p>
            <a:pPr marL="742950" lvl="1" indent="-285750" defTabSz="457200">
              <a:spcBef>
                <a:spcPts val="1000"/>
              </a:spcBef>
              <a:buClr>
                <a:schemeClr val="accent1"/>
              </a:buClr>
              <a:buSzPct val="80000"/>
              <a:buFont typeface="Wingdings 3" charset="2"/>
              <a:buChar char=""/>
            </a:pPr>
            <a:r>
              <a:rPr lang="fr-BE" sz="2000" i="1" dirty="0">
                <a:solidFill>
                  <a:schemeClr val="tx1">
                    <a:lumMod val="75000"/>
                    <a:lumOff val="25000"/>
                  </a:schemeClr>
                </a:solidFill>
              </a:rPr>
              <a:t>Participation aux ateliers </a:t>
            </a:r>
          </a:p>
          <a:p>
            <a:pPr marL="742950" lvl="1" indent="-285750" defTabSz="457200">
              <a:spcBef>
                <a:spcPts val="1000"/>
              </a:spcBef>
              <a:buClr>
                <a:schemeClr val="accent1"/>
              </a:buClr>
              <a:buSzPct val="80000"/>
              <a:buFont typeface="Wingdings 3" charset="2"/>
              <a:buChar char=""/>
            </a:pPr>
            <a:r>
              <a:rPr lang="fr-BE" sz="2000" i="1" dirty="0">
                <a:solidFill>
                  <a:schemeClr val="tx1">
                    <a:lumMod val="75000"/>
                    <a:lumOff val="25000"/>
                  </a:schemeClr>
                </a:solidFill>
              </a:rPr>
              <a:t>Participation aux moments de la vie quotidienne (lever, temps de midi, </a:t>
            </a:r>
            <a:r>
              <a:rPr lang="fr-BE" sz="2000" i="1" dirty="0" err="1">
                <a:solidFill>
                  <a:schemeClr val="tx1">
                    <a:lumMod val="75000"/>
                    <a:lumOff val="25000"/>
                  </a:schemeClr>
                </a:solidFill>
              </a:rPr>
              <a:t>soirée</a:t>
            </a:r>
            <a:r>
              <a:rPr lang="fr-BE" sz="2000" i="1" dirty="0">
                <a:solidFill>
                  <a:schemeClr val="tx1">
                    <a:lumMod val="75000"/>
                    <a:lumOff val="25000"/>
                  </a:schemeClr>
                </a:solidFill>
              </a:rPr>
              <a:t>). </a:t>
            </a:r>
          </a:p>
          <a:p>
            <a:pPr marL="742950" lvl="1" indent="-285750" defTabSz="457200">
              <a:spcBef>
                <a:spcPts val="1000"/>
              </a:spcBef>
              <a:buClr>
                <a:schemeClr val="accent1"/>
              </a:buClr>
              <a:buSzPct val="80000"/>
              <a:buFont typeface="Wingdings 3" charset="2"/>
              <a:buChar char=""/>
            </a:pPr>
            <a:r>
              <a:rPr lang="fr-BE" sz="2000" i="1" dirty="0">
                <a:solidFill>
                  <a:schemeClr val="tx1">
                    <a:lumMod val="75000"/>
                    <a:lumOff val="25000"/>
                  </a:schemeClr>
                </a:solidFill>
              </a:rPr>
              <a:t>Effectuer des trajets scolaires </a:t>
            </a:r>
          </a:p>
          <a:p>
            <a:pPr marL="0" indent="0">
              <a:buFont typeface="Arial" panose="020B0604020202020204" pitchFamily="34" charset="0"/>
              <a:buNone/>
            </a:pPr>
            <a:endParaRPr lang="fr-BE" sz="2000" dirty="0"/>
          </a:p>
        </p:txBody>
      </p:sp>
      <p:pic>
        <p:nvPicPr>
          <p:cNvPr id="5" name="Image 4">
            <a:extLst>
              <a:ext uri="{FF2B5EF4-FFF2-40B4-BE49-F238E27FC236}">
                <a16:creationId xmlns:a16="http://schemas.microsoft.com/office/drawing/2014/main" id="{4B697BD7-A71B-4648-AA5F-0F65DB46349F}"/>
              </a:ext>
            </a:extLst>
          </p:cNvPr>
          <p:cNvPicPr>
            <a:picLocks noChangeAspect="1"/>
          </p:cNvPicPr>
          <p:nvPr/>
        </p:nvPicPr>
        <p:blipFill>
          <a:blip r:embed="rId2"/>
          <a:stretch>
            <a:fillRect/>
          </a:stretch>
        </p:blipFill>
        <p:spPr>
          <a:xfrm>
            <a:off x="10491068" y="5656219"/>
            <a:ext cx="1700932" cy="1201781"/>
          </a:xfrm>
          <a:prstGeom prst="rect">
            <a:avLst/>
          </a:prstGeom>
        </p:spPr>
      </p:pic>
      <p:pic>
        <p:nvPicPr>
          <p:cNvPr id="6" name="Picture 2" descr="Logo du Réseau Santé Kirikou - Accueil">
            <a:extLst>
              <a:ext uri="{FF2B5EF4-FFF2-40B4-BE49-F238E27FC236}">
                <a16:creationId xmlns:a16="http://schemas.microsoft.com/office/drawing/2014/main" id="{EC198023-0766-4F54-B0D7-2D0EAEE2C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
        <p:nvSpPr>
          <p:cNvPr id="8" name="ZoneTexte 7">
            <a:extLst>
              <a:ext uri="{FF2B5EF4-FFF2-40B4-BE49-F238E27FC236}">
                <a16:creationId xmlns:a16="http://schemas.microsoft.com/office/drawing/2014/main" id="{6DBA95E0-D12B-43D4-A81B-559CA781B22D}"/>
              </a:ext>
            </a:extLst>
          </p:cNvPr>
          <p:cNvSpPr txBox="1"/>
          <p:nvPr/>
        </p:nvSpPr>
        <p:spPr>
          <a:xfrm>
            <a:off x="2152836" y="1178904"/>
            <a:ext cx="6098958" cy="341632"/>
          </a:xfrm>
          <a:prstGeom prst="rect">
            <a:avLst/>
          </a:prstGeom>
          <a:noFill/>
        </p:spPr>
        <p:txBody>
          <a:bodyPr wrap="square">
            <a:spAutoFit/>
          </a:bodyPr>
          <a:lstStyle/>
          <a:p>
            <a:pPr marL="0" indent="0">
              <a:lnSpc>
                <a:spcPct val="90000"/>
              </a:lnSpc>
              <a:buNone/>
            </a:pPr>
            <a:r>
              <a:rPr lang="fr-FR" sz="1800" dirty="0"/>
              <a:t>2) Renforcement sur le terrain/éducatrice spécialisée </a:t>
            </a:r>
          </a:p>
        </p:txBody>
      </p:sp>
    </p:spTree>
    <p:extLst>
      <p:ext uri="{BB962C8B-B14F-4D97-AF65-F5344CB8AC3E}">
        <p14:creationId xmlns:p14="http://schemas.microsoft.com/office/powerpoint/2010/main" val="2726279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6" name="Rectangle 95">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1E5966DC-DEFC-4BCE-985A-AB1E553FD5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70" r="1" b="5627"/>
          <a:stretch/>
        </p:blipFill>
        <p:spPr bwMode="auto">
          <a:xfrm>
            <a:off x="568452" y="571500"/>
            <a:ext cx="11055096" cy="5715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Logo du Réseau Santé Kirikou - Accueil">
            <a:extLst>
              <a:ext uri="{FF2B5EF4-FFF2-40B4-BE49-F238E27FC236}">
                <a16:creationId xmlns:a16="http://schemas.microsoft.com/office/drawing/2014/main" id="{DCFF2593-AB94-4563-B244-900FBC3CD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extLst>
      <p:ext uri="{BB962C8B-B14F-4D97-AF65-F5344CB8AC3E}">
        <p14:creationId xmlns:p14="http://schemas.microsoft.com/office/powerpoint/2010/main" val="422992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A0796-2CAD-4985-8CE0-C7BD79C27575}"/>
              </a:ext>
            </a:extLst>
          </p:cNvPr>
          <p:cNvSpPr>
            <a:spLocks noGrp="1"/>
          </p:cNvSpPr>
          <p:nvPr>
            <p:ph type="title"/>
          </p:nvPr>
        </p:nvSpPr>
        <p:spPr>
          <a:xfrm>
            <a:off x="1598131" y="332205"/>
            <a:ext cx="7294372" cy="968866"/>
          </a:xfrm>
        </p:spPr>
        <p:txBody>
          <a:bodyPr anchor="t">
            <a:normAutofit fontScale="90000"/>
          </a:bodyPr>
          <a:lstStyle/>
          <a:p>
            <a:pPr algn="ctr"/>
            <a:r>
              <a:rPr lang="fr-BE" sz="4900" dirty="0">
                <a:latin typeface="+mn-lt"/>
              </a:rPr>
              <a:t>Introduction</a:t>
            </a:r>
            <a:br>
              <a:rPr lang="fr-BE" sz="4400" dirty="0">
                <a:latin typeface="+mn-lt"/>
              </a:rPr>
            </a:br>
            <a:endParaRPr lang="fr-BE" sz="4400" dirty="0">
              <a:latin typeface="+mn-lt"/>
            </a:endParaRPr>
          </a:p>
        </p:txBody>
      </p:sp>
      <p:pic>
        <p:nvPicPr>
          <p:cNvPr id="9" name="Espace réservé du contenu 8" descr="Une image contenant texte&#10;&#10;Description générée automatiquement">
            <a:extLst>
              <a:ext uri="{FF2B5EF4-FFF2-40B4-BE49-F238E27FC236}">
                <a16:creationId xmlns:a16="http://schemas.microsoft.com/office/drawing/2014/main" id="{1C1B85E4-996E-4C44-B64B-64ED33A0A2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9329" y="1858297"/>
            <a:ext cx="8465292" cy="3598606"/>
          </a:xfrm>
        </p:spPr>
      </p:pic>
      <p:pic>
        <p:nvPicPr>
          <p:cNvPr id="10" name="Picture 2" descr="Logo du Réseau Santé Kirikou - Accueil">
            <a:extLst>
              <a:ext uri="{FF2B5EF4-FFF2-40B4-BE49-F238E27FC236}">
                <a16:creationId xmlns:a16="http://schemas.microsoft.com/office/drawing/2014/main" id="{A09DEDDA-4481-4805-9C05-44D3721D6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extLst>
      <p:ext uri="{BB962C8B-B14F-4D97-AF65-F5344CB8AC3E}">
        <p14:creationId xmlns:p14="http://schemas.microsoft.com/office/powerpoint/2010/main" val="1440422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C5546EE-2D30-45CD-80E4-B14FFB60215D}"/>
              </a:ext>
            </a:extLst>
          </p:cNvPr>
          <p:cNvSpPr>
            <a:spLocks noGrp="1"/>
          </p:cNvSpPr>
          <p:nvPr>
            <p:ph type="title"/>
          </p:nvPr>
        </p:nvSpPr>
        <p:spPr>
          <a:xfrm>
            <a:off x="1200150" y="619432"/>
            <a:ext cx="8227935" cy="737420"/>
          </a:xfrm>
        </p:spPr>
        <p:txBody>
          <a:bodyPr/>
          <a:lstStyle/>
          <a:p>
            <a:pPr algn="ctr"/>
            <a:r>
              <a:rPr lang="fr-BE" dirty="0"/>
              <a:t>Historique</a:t>
            </a:r>
          </a:p>
        </p:txBody>
      </p:sp>
      <p:sp>
        <p:nvSpPr>
          <p:cNvPr id="3" name="Espace réservé du contenu 2">
            <a:extLst>
              <a:ext uri="{FF2B5EF4-FFF2-40B4-BE49-F238E27FC236}">
                <a16:creationId xmlns:a16="http://schemas.microsoft.com/office/drawing/2014/main" id="{DADCCE70-D282-0940-A5D3-79CBDD6AB50F}"/>
              </a:ext>
            </a:extLst>
          </p:cNvPr>
          <p:cNvSpPr>
            <a:spLocks noGrp="1"/>
          </p:cNvSpPr>
          <p:nvPr>
            <p:ph idx="1"/>
          </p:nvPr>
        </p:nvSpPr>
        <p:spPr>
          <a:xfrm>
            <a:off x="677334" y="1269508"/>
            <a:ext cx="8596668" cy="5353234"/>
          </a:xfrm>
        </p:spPr>
        <p:txBody>
          <a:bodyPr>
            <a:normAutofit fontScale="92500" lnSpcReduction="20000"/>
          </a:bodyPr>
          <a:lstStyle/>
          <a:p>
            <a:pPr lvl="1"/>
            <a:r>
              <a:rPr lang="fr-BE" sz="2800" i="1" dirty="0">
                <a:solidFill>
                  <a:schemeClr val="accent1">
                    <a:lumMod val="75000"/>
                  </a:schemeClr>
                </a:solidFill>
              </a:rPr>
              <a:t>2019 : </a:t>
            </a:r>
          </a:p>
          <a:p>
            <a:pPr lvl="2">
              <a:buFont typeface="Wingdings" panose="05000000000000000000" pitchFamily="2" charset="2"/>
              <a:buChar char="v"/>
            </a:pPr>
            <a:r>
              <a:rPr lang="fr-BE" sz="1800" i="1" dirty="0"/>
              <a:t>Lancement du projet pilote « Soins psychologiques de 1ere ligne » par l’I.N.A.M.I.</a:t>
            </a:r>
          </a:p>
          <a:p>
            <a:pPr lvl="2">
              <a:buFont typeface="Wingdings" panose="05000000000000000000" pitchFamily="2" charset="2"/>
              <a:buChar char="v"/>
            </a:pPr>
            <a:r>
              <a:rPr lang="fr-BE" sz="1800" i="1" dirty="0"/>
              <a:t>Public cible : Adultes de 18 à 64 ans</a:t>
            </a:r>
          </a:p>
          <a:p>
            <a:pPr lvl="2">
              <a:buFont typeface="Wingdings" panose="05000000000000000000" pitchFamily="2" charset="2"/>
              <a:buChar char="v"/>
            </a:pPr>
            <a:r>
              <a:rPr lang="fr-BE" sz="1800" i="1" dirty="0"/>
              <a:t>Mise en place du projet par les réseaux de santé mentale adulte (107)</a:t>
            </a:r>
          </a:p>
          <a:p>
            <a:pPr lvl="2">
              <a:buFont typeface="Wingdings" panose="05000000000000000000" pitchFamily="2" charset="2"/>
              <a:buChar char="v"/>
            </a:pPr>
            <a:r>
              <a:rPr lang="fr-BE" sz="1800" i="1" dirty="0"/>
              <a:t>Particularité : les psychologues conventionnés avec un réseau de santé mentale reçoivent un numéro I.N.A.M.I. </a:t>
            </a:r>
          </a:p>
          <a:p>
            <a:pPr lvl="2">
              <a:buFont typeface="Wingdings" panose="05000000000000000000" pitchFamily="2" charset="2"/>
              <a:buChar char="v"/>
            </a:pPr>
            <a:r>
              <a:rPr lang="fr-BE" sz="1800" i="1" dirty="0"/>
              <a:t>La consultation coûte 11,20€ pour un A.O. et 4€ pour les B.I.M. + intervention de l’I.N.A.M.I.</a:t>
            </a:r>
          </a:p>
          <a:p>
            <a:pPr lvl="1"/>
            <a:r>
              <a:rPr lang="fr-BE" sz="2800" i="1" dirty="0">
                <a:solidFill>
                  <a:schemeClr val="accent1">
                    <a:lumMod val="75000"/>
                  </a:schemeClr>
                </a:solidFill>
              </a:rPr>
              <a:t>2020 : </a:t>
            </a:r>
          </a:p>
          <a:p>
            <a:pPr lvl="2">
              <a:buFont typeface="Wingdings" panose="05000000000000000000" pitchFamily="2" charset="2"/>
              <a:buChar char="v"/>
            </a:pPr>
            <a:r>
              <a:rPr lang="fr-BE" sz="1800" i="1" dirty="0"/>
              <a:t>Suite à la crise sanitaire, élargissement aux tranches d’âges 0-18 ans et plus de 65 ans</a:t>
            </a:r>
          </a:p>
          <a:p>
            <a:pPr lvl="2">
              <a:buFont typeface="Wingdings" panose="05000000000000000000" pitchFamily="2" charset="2"/>
              <a:buChar char="v"/>
            </a:pPr>
            <a:r>
              <a:rPr lang="fr-BE" sz="1800" i="1" dirty="0"/>
              <a:t>Recrutement de psychologues pour conventionner avec le Réseau Santé Kirikou pour les enfants et adolescents en étroite collaboration avec le Réseau Santé Namur</a:t>
            </a:r>
          </a:p>
          <a:p>
            <a:pPr lvl="2">
              <a:buFont typeface="Wingdings" panose="05000000000000000000" pitchFamily="2" charset="2"/>
              <a:buChar char="v"/>
            </a:pPr>
            <a:r>
              <a:rPr lang="fr-BE" sz="1800" i="1" dirty="0"/>
              <a:t>Premières conventions signées au 1er juin 2020 (40)</a:t>
            </a:r>
          </a:p>
          <a:p>
            <a:pPr lvl="2">
              <a:buFont typeface="Wingdings" panose="05000000000000000000" pitchFamily="2" charset="2"/>
              <a:buChar char="v"/>
            </a:pPr>
            <a:r>
              <a:rPr lang="fr-BE" sz="1800" i="1" dirty="0"/>
              <a:t>Au 31/12/2020, 53 psychologues cliniciens  étaient conventionnés avec le Réseau Santé Kirikou</a:t>
            </a:r>
          </a:p>
        </p:txBody>
      </p:sp>
      <p:pic>
        <p:nvPicPr>
          <p:cNvPr id="6" name="Picture 2" descr="Logo du Réseau Santé Kirikou - Accueil">
            <a:extLst>
              <a:ext uri="{FF2B5EF4-FFF2-40B4-BE49-F238E27FC236}">
                <a16:creationId xmlns:a16="http://schemas.microsoft.com/office/drawing/2014/main" id="{EC198023-0766-4F54-B0D7-2D0EAEE2C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pic>
        <p:nvPicPr>
          <p:cNvPr id="2" name="Image 1">
            <a:extLst>
              <a:ext uri="{FF2B5EF4-FFF2-40B4-BE49-F238E27FC236}">
                <a16:creationId xmlns:a16="http://schemas.microsoft.com/office/drawing/2014/main" id="{01F00E40-9F2A-42E1-B4A9-AE2F139D7067}"/>
              </a:ext>
            </a:extLst>
          </p:cNvPr>
          <p:cNvPicPr>
            <a:picLocks noChangeAspect="1"/>
          </p:cNvPicPr>
          <p:nvPr/>
        </p:nvPicPr>
        <p:blipFill>
          <a:blip r:embed="rId3"/>
          <a:stretch>
            <a:fillRect/>
          </a:stretch>
        </p:blipFill>
        <p:spPr>
          <a:xfrm>
            <a:off x="10693675" y="6084058"/>
            <a:ext cx="1498325" cy="773942"/>
          </a:xfrm>
          <a:prstGeom prst="rect">
            <a:avLst/>
          </a:prstGeom>
        </p:spPr>
      </p:pic>
    </p:spTree>
    <p:extLst>
      <p:ext uri="{BB962C8B-B14F-4D97-AF65-F5344CB8AC3E}">
        <p14:creationId xmlns:p14="http://schemas.microsoft.com/office/powerpoint/2010/main" val="477464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C5546EE-2D30-45CD-80E4-B14FFB60215D}"/>
              </a:ext>
            </a:extLst>
          </p:cNvPr>
          <p:cNvSpPr>
            <a:spLocks noGrp="1"/>
          </p:cNvSpPr>
          <p:nvPr>
            <p:ph type="title"/>
          </p:nvPr>
        </p:nvSpPr>
        <p:spPr>
          <a:xfrm>
            <a:off x="1200150" y="619432"/>
            <a:ext cx="8227935" cy="737420"/>
          </a:xfrm>
        </p:spPr>
        <p:txBody>
          <a:bodyPr/>
          <a:lstStyle/>
          <a:p>
            <a:pPr algn="ctr"/>
            <a:r>
              <a:rPr lang="fr-BE" dirty="0"/>
              <a:t>Informations générales</a:t>
            </a:r>
          </a:p>
        </p:txBody>
      </p:sp>
      <p:sp>
        <p:nvSpPr>
          <p:cNvPr id="3" name="Espace réservé du contenu 2">
            <a:extLst>
              <a:ext uri="{FF2B5EF4-FFF2-40B4-BE49-F238E27FC236}">
                <a16:creationId xmlns:a16="http://schemas.microsoft.com/office/drawing/2014/main" id="{DADCCE70-D282-0940-A5D3-79CBDD6AB50F}"/>
              </a:ext>
            </a:extLst>
          </p:cNvPr>
          <p:cNvSpPr>
            <a:spLocks noGrp="1"/>
          </p:cNvSpPr>
          <p:nvPr>
            <p:ph idx="1"/>
          </p:nvPr>
        </p:nvSpPr>
        <p:spPr>
          <a:xfrm>
            <a:off x="677334" y="1509204"/>
            <a:ext cx="8596668" cy="4998127"/>
          </a:xfrm>
        </p:spPr>
        <p:txBody>
          <a:bodyPr>
            <a:normAutofit/>
          </a:bodyPr>
          <a:lstStyle/>
          <a:p>
            <a:pPr lvl="1"/>
            <a:r>
              <a:rPr lang="fr-BE" sz="1800" i="1" dirty="0"/>
              <a:t>Conditions d’accès pour le public : </a:t>
            </a:r>
          </a:p>
          <a:p>
            <a:pPr lvl="2"/>
            <a:r>
              <a:rPr lang="fr-BE" sz="1600" i="1" dirty="0"/>
              <a:t>Être âgé de 0 à 18 ans ; </a:t>
            </a:r>
          </a:p>
          <a:p>
            <a:pPr lvl="2"/>
            <a:r>
              <a:rPr lang="fr-BE" sz="1600" i="1" dirty="0"/>
              <a:t>Avoir une prescription de renvoi signée par : </a:t>
            </a:r>
          </a:p>
          <a:p>
            <a:pPr lvl="4"/>
            <a:r>
              <a:rPr lang="fr-BE" sz="1400" i="1" dirty="0"/>
              <a:t>Une médecin généraliste ; </a:t>
            </a:r>
          </a:p>
          <a:p>
            <a:pPr lvl="4"/>
            <a:r>
              <a:rPr lang="fr-BE" sz="1400" i="1" dirty="0"/>
              <a:t>Un pédopsychiatre;</a:t>
            </a:r>
          </a:p>
          <a:p>
            <a:pPr lvl="4"/>
            <a:r>
              <a:rPr lang="fr-BE" sz="1400" i="1" dirty="0"/>
              <a:t>Un pédiatre;</a:t>
            </a:r>
          </a:p>
          <a:p>
            <a:pPr lvl="4"/>
            <a:r>
              <a:rPr lang="fr-BE" sz="1400" i="1" dirty="0"/>
              <a:t>Un médecin PSE/ONE/CPMS</a:t>
            </a:r>
          </a:p>
          <a:p>
            <a:pPr lvl="2"/>
            <a:r>
              <a:rPr lang="fr-BE" sz="1600" i="1" dirty="0"/>
              <a:t>Présenter une problématique légère à modérée : </a:t>
            </a:r>
          </a:p>
          <a:p>
            <a:pPr lvl="4"/>
            <a:r>
              <a:rPr lang="fr-BE" sz="1400" i="1" dirty="0"/>
              <a:t>Sentiment anxieux;</a:t>
            </a:r>
          </a:p>
          <a:p>
            <a:pPr lvl="4"/>
            <a:r>
              <a:rPr lang="fr-BE" sz="1400" i="1" dirty="0"/>
              <a:t>Problème d’humeur dépressive;</a:t>
            </a:r>
          </a:p>
          <a:p>
            <a:pPr lvl="4"/>
            <a:r>
              <a:rPr lang="fr-BE" sz="1400" i="1" dirty="0"/>
              <a:t>Problème de comportement externalisé (ex : opposition, impulsivité, agitation, consommation, …)</a:t>
            </a:r>
          </a:p>
          <a:p>
            <a:pPr lvl="4"/>
            <a:r>
              <a:rPr lang="fr-BE" sz="1400" i="1" dirty="0"/>
              <a:t>Problèmes sociaux (isolement, difficulté interpersonnelle, …)</a:t>
            </a:r>
          </a:p>
          <a:p>
            <a:pPr lvl="4"/>
            <a:endParaRPr lang="fr-BE" sz="1400" i="1" dirty="0"/>
          </a:p>
        </p:txBody>
      </p:sp>
      <p:pic>
        <p:nvPicPr>
          <p:cNvPr id="6" name="Picture 2" descr="Logo du Réseau Santé Kirikou - Accueil">
            <a:extLst>
              <a:ext uri="{FF2B5EF4-FFF2-40B4-BE49-F238E27FC236}">
                <a16:creationId xmlns:a16="http://schemas.microsoft.com/office/drawing/2014/main" id="{EC198023-0766-4F54-B0D7-2D0EAEE2C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pic>
        <p:nvPicPr>
          <p:cNvPr id="2" name="Image 1">
            <a:extLst>
              <a:ext uri="{FF2B5EF4-FFF2-40B4-BE49-F238E27FC236}">
                <a16:creationId xmlns:a16="http://schemas.microsoft.com/office/drawing/2014/main" id="{01F00E40-9F2A-42E1-B4A9-AE2F139D7067}"/>
              </a:ext>
            </a:extLst>
          </p:cNvPr>
          <p:cNvPicPr>
            <a:picLocks noChangeAspect="1"/>
          </p:cNvPicPr>
          <p:nvPr/>
        </p:nvPicPr>
        <p:blipFill>
          <a:blip r:embed="rId3"/>
          <a:stretch>
            <a:fillRect/>
          </a:stretch>
        </p:blipFill>
        <p:spPr>
          <a:xfrm>
            <a:off x="10693675" y="6084058"/>
            <a:ext cx="1498325" cy="773942"/>
          </a:xfrm>
          <a:prstGeom prst="rect">
            <a:avLst/>
          </a:prstGeom>
        </p:spPr>
      </p:pic>
    </p:spTree>
    <p:extLst>
      <p:ext uri="{BB962C8B-B14F-4D97-AF65-F5344CB8AC3E}">
        <p14:creationId xmlns:p14="http://schemas.microsoft.com/office/powerpoint/2010/main" val="4213567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C5546EE-2D30-45CD-80E4-B14FFB60215D}"/>
              </a:ext>
            </a:extLst>
          </p:cNvPr>
          <p:cNvSpPr>
            <a:spLocks noGrp="1"/>
          </p:cNvSpPr>
          <p:nvPr>
            <p:ph type="title"/>
          </p:nvPr>
        </p:nvSpPr>
        <p:spPr>
          <a:xfrm>
            <a:off x="170340" y="1959959"/>
            <a:ext cx="2315407" cy="2461119"/>
          </a:xfrm>
        </p:spPr>
        <p:txBody>
          <a:bodyPr>
            <a:noAutofit/>
          </a:bodyPr>
          <a:lstStyle/>
          <a:p>
            <a:pPr algn="ctr"/>
            <a:r>
              <a:rPr lang="fr-BE" sz="2400" dirty="0"/>
              <a:t>Cartographie des psychologues conventionnés avec le Réseau Santé Kirikou</a:t>
            </a:r>
          </a:p>
        </p:txBody>
      </p:sp>
      <p:pic>
        <p:nvPicPr>
          <p:cNvPr id="4" name="Espace réservé du contenu 3">
            <a:extLst>
              <a:ext uri="{FF2B5EF4-FFF2-40B4-BE49-F238E27FC236}">
                <a16:creationId xmlns:a16="http://schemas.microsoft.com/office/drawing/2014/main" id="{F8030D37-6B33-4836-B3ED-62B02CF3397B}"/>
              </a:ext>
            </a:extLst>
          </p:cNvPr>
          <p:cNvPicPr>
            <a:picLocks noGrp="1" noChangeAspect="1"/>
          </p:cNvPicPr>
          <p:nvPr>
            <p:ph idx="1"/>
          </p:nvPr>
        </p:nvPicPr>
        <p:blipFill>
          <a:blip r:embed="rId2"/>
          <a:stretch>
            <a:fillRect/>
          </a:stretch>
        </p:blipFill>
        <p:spPr>
          <a:xfrm>
            <a:off x="2763915" y="196313"/>
            <a:ext cx="5225988" cy="6803840"/>
          </a:xfrm>
          <a:prstGeom prst="rect">
            <a:avLst/>
          </a:prstGeom>
        </p:spPr>
      </p:pic>
      <p:pic>
        <p:nvPicPr>
          <p:cNvPr id="6" name="Picture 2" descr="Logo du Réseau Santé Kirikou - Accueil">
            <a:extLst>
              <a:ext uri="{FF2B5EF4-FFF2-40B4-BE49-F238E27FC236}">
                <a16:creationId xmlns:a16="http://schemas.microsoft.com/office/drawing/2014/main" id="{EC198023-0766-4F54-B0D7-2D0EAEE2C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pic>
        <p:nvPicPr>
          <p:cNvPr id="2" name="Image 1">
            <a:extLst>
              <a:ext uri="{FF2B5EF4-FFF2-40B4-BE49-F238E27FC236}">
                <a16:creationId xmlns:a16="http://schemas.microsoft.com/office/drawing/2014/main" id="{01F00E40-9F2A-42E1-B4A9-AE2F139D7067}"/>
              </a:ext>
            </a:extLst>
          </p:cNvPr>
          <p:cNvPicPr>
            <a:picLocks noChangeAspect="1"/>
          </p:cNvPicPr>
          <p:nvPr/>
        </p:nvPicPr>
        <p:blipFill>
          <a:blip r:embed="rId4"/>
          <a:stretch>
            <a:fillRect/>
          </a:stretch>
        </p:blipFill>
        <p:spPr>
          <a:xfrm>
            <a:off x="10693675" y="6084058"/>
            <a:ext cx="1498325" cy="773942"/>
          </a:xfrm>
          <a:prstGeom prst="rect">
            <a:avLst/>
          </a:prstGeom>
        </p:spPr>
      </p:pic>
    </p:spTree>
    <p:extLst>
      <p:ext uri="{BB962C8B-B14F-4D97-AF65-F5344CB8AC3E}">
        <p14:creationId xmlns:p14="http://schemas.microsoft.com/office/powerpoint/2010/main" val="1727581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C5546EE-2D30-45CD-80E4-B14FFB60215D}"/>
              </a:ext>
            </a:extLst>
          </p:cNvPr>
          <p:cNvSpPr>
            <a:spLocks noGrp="1"/>
          </p:cNvSpPr>
          <p:nvPr>
            <p:ph type="title"/>
          </p:nvPr>
        </p:nvSpPr>
        <p:spPr>
          <a:xfrm>
            <a:off x="1200150" y="619432"/>
            <a:ext cx="8227935" cy="737420"/>
          </a:xfrm>
        </p:spPr>
        <p:txBody>
          <a:bodyPr/>
          <a:lstStyle/>
          <a:p>
            <a:pPr algn="ctr"/>
            <a:r>
              <a:rPr lang="fr-BE" dirty="0"/>
              <a:t>Pour en savoir plus…</a:t>
            </a:r>
          </a:p>
        </p:txBody>
      </p:sp>
      <p:pic>
        <p:nvPicPr>
          <p:cNvPr id="6" name="Picture 2" descr="Logo du Réseau Santé Kirikou - Accueil">
            <a:extLst>
              <a:ext uri="{FF2B5EF4-FFF2-40B4-BE49-F238E27FC236}">
                <a16:creationId xmlns:a16="http://schemas.microsoft.com/office/drawing/2014/main" id="{EC198023-0766-4F54-B0D7-2D0EAEE2C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pic>
        <p:nvPicPr>
          <p:cNvPr id="2" name="Image 1">
            <a:extLst>
              <a:ext uri="{FF2B5EF4-FFF2-40B4-BE49-F238E27FC236}">
                <a16:creationId xmlns:a16="http://schemas.microsoft.com/office/drawing/2014/main" id="{01F00E40-9F2A-42E1-B4A9-AE2F139D7067}"/>
              </a:ext>
            </a:extLst>
          </p:cNvPr>
          <p:cNvPicPr>
            <a:picLocks noChangeAspect="1"/>
          </p:cNvPicPr>
          <p:nvPr/>
        </p:nvPicPr>
        <p:blipFill>
          <a:blip r:embed="rId3"/>
          <a:stretch>
            <a:fillRect/>
          </a:stretch>
        </p:blipFill>
        <p:spPr>
          <a:xfrm>
            <a:off x="10693675" y="6084058"/>
            <a:ext cx="1498325" cy="773942"/>
          </a:xfrm>
          <a:prstGeom prst="rect">
            <a:avLst/>
          </a:prstGeom>
        </p:spPr>
      </p:pic>
      <p:pic>
        <p:nvPicPr>
          <p:cNvPr id="13" name="Espace réservé du contenu 12">
            <a:extLst>
              <a:ext uri="{FF2B5EF4-FFF2-40B4-BE49-F238E27FC236}">
                <a16:creationId xmlns:a16="http://schemas.microsoft.com/office/drawing/2014/main" id="{6E5C0FCA-F2D2-490E-9B43-8BC6F139E0A0}"/>
              </a:ext>
            </a:extLst>
          </p:cNvPr>
          <p:cNvPicPr>
            <a:picLocks noGrp="1" noChangeAspect="1"/>
          </p:cNvPicPr>
          <p:nvPr>
            <p:ph idx="1"/>
          </p:nvPr>
        </p:nvPicPr>
        <p:blipFill>
          <a:blip r:embed="rId4"/>
          <a:stretch>
            <a:fillRect/>
          </a:stretch>
        </p:blipFill>
        <p:spPr>
          <a:xfrm>
            <a:off x="816611" y="1686232"/>
            <a:ext cx="9723569" cy="4910377"/>
          </a:xfrm>
        </p:spPr>
      </p:pic>
      <p:sp>
        <p:nvSpPr>
          <p:cNvPr id="14" name="ZoneTexte 13">
            <a:extLst>
              <a:ext uri="{FF2B5EF4-FFF2-40B4-BE49-F238E27FC236}">
                <a16:creationId xmlns:a16="http://schemas.microsoft.com/office/drawing/2014/main" id="{8BAB0914-8219-4ADB-9D73-352E8628B74C}"/>
              </a:ext>
            </a:extLst>
          </p:cNvPr>
          <p:cNvSpPr txBox="1"/>
          <p:nvPr/>
        </p:nvSpPr>
        <p:spPr>
          <a:xfrm>
            <a:off x="816611" y="1703438"/>
            <a:ext cx="5957051" cy="707886"/>
          </a:xfrm>
          <a:prstGeom prst="rect">
            <a:avLst/>
          </a:prstGeom>
          <a:noFill/>
        </p:spPr>
        <p:txBody>
          <a:bodyPr wrap="square" rtlCol="0">
            <a:spAutoFit/>
          </a:bodyPr>
          <a:lstStyle/>
          <a:p>
            <a:r>
              <a:rPr lang="fr-BE" sz="4000" dirty="0"/>
              <a:t>http://www.psynam.be/</a:t>
            </a:r>
          </a:p>
        </p:txBody>
      </p:sp>
    </p:spTree>
    <p:extLst>
      <p:ext uri="{BB962C8B-B14F-4D97-AF65-F5344CB8AC3E}">
        <p14:creationId xmlns:p14="http://schemas.microsoft.com/office/powerpoint/2010/main" val="2755844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 name="Picture 2" descr="Logo du Réseau Santé Kirikou - Accueil">
            <a:extLst>
              <a:ext uri="{FF2B5EF4-FFF2-40B4-BE49-F238E27FC236}">
                <a16:creationId xmlns:a16="http://schemas.microsoft.com/office/drawing/2014/main" id="{DCFF2593-AB94-4563-B244-900FBC3CD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
        <p:nvSpPr>
          <p:cNvPr id="2" name="Titre 1">
            <a:extLst>
              <a:ext uri="{FF2B5EF4-FFF2-40B4-BE49-F238E27FC236}">
                <a16:creationId xmlns:a16="http://schemas.microsoft.com/office/drawing/2014/main" id="{9DFDDE08-C0E8-4453-A27C-7B785B9917CF}"/>
              </a:ext>
            </a:extLst>
          </p:cNvPr>
          <p:cNvSpPr>
            <a:spLocks noGrp="1"/>
          </p:cNvSpPr>
          <p:nvPr>
            <p:ph type="title"/>
          </p:nvPr>
        </p:nvSpPr>
        <p:spPr>
          <a:xfrm>
            <a:off x="1200149" y="2768600"/>
            <a:ext cx="8884884" cy="1320800"/>
          </a:xfrm>
        </p:spPr>
        <p:txBody>
          <a:bodyPr>
            <a:normAutofit/>
          </a:bodyPr>
          <a:lstStyle/>
          <a:p>
            <a:pPr algn="ctr"/>
            <a:r>
              <a:rPr lang="fr-BE" sz="7200" dirty="0"/>
              <a:t>Questions/Réponses</a:t>
            </a:r>
          </a:p>
        </p:txBody>
      </p:sp>
    </p:spTree>
    <p:extLst>
      <p:ext uri="{BB962C8B-B14F-4D97-AF65-F5344CB8AC3E}">
        <p14:creationId xmlns:p14="http://schemas.microsoft.com/office/powerpoint/2010/main" val="2028018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 name="Picture 2" descr="Logo du Réseau Santé Kirikou - Accueil">
            <a:extLst>
              <a:ext uri="{FF2B5EF4-FFF2-40B4-BE49-F238E27FC236}">
                <a16:creationId xmlns:a16="http://schemas.microsoft.com/office/drawing/2014/main" id="{DCFF2593-AB94-4563-B244-900FBC3CD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
        <p:nvSpPr>
          <p:cNvPr id="2" name="Titre 1">
            <a:extLst>
              <a:ext uri="{FF2B5EF4-FFF2-40B4-BE49-F238E27FC236}">
                <a16:creationId xmlns:a16="http://schemas.microsoft.com/office/drawing/2014/main" id="{9DFDDE08-C0E8-4453-A27C-7B785B9917CF}"/>
              </a:ext>
            </a:extLst>
          </p:cNvPr>
          <p:cNvSpPr>
            <a:spLocks noGrp="1"/>
          </p:cNvSpPr>
          <p:nvPr>
            <p:ph type="title"/>
          </p:nvPr>
        </p:nvSpPr>
        <p:spPr>
          <a:xfrm>
            <a:off x="1200150" y="984188"/>
            <a:ext cx="8778351" cy="5665188"/>
          </a:xfrm>
        </p:spPr>
        <p:txBody>
          <a:bodyPr>
            <a:normAutofit fontScale="90000"/>
          </a:bodyPr>
          <a:lstStyle/>
          <a:p>
            <a:pPr algn="ctr"/>
            <a:r>
              <a:rPr lang="fr-FR" sz="6000" dirty="0"/>
              <a:t>Plan stratégique : élaboration des feuilles de route</a:t>
            </a:r>
            <a:br>
              <a:rPr lang="fr-FR" sz="7200" dirty="0"/>
            </a:br>
            <a:br>
              <a:rPr lang="fr-FR" sz="7200" dirty="0"/>
            </a:br>
            <a:r>
              <a:rPr lang="fr-FR" sz="3100" dirty="0"/>
              <a:t>Travail en sous-groupes sur base des propositions du GT Plan stratégique </a:t>
            </a:r>
            <a:br>
              <a:rPr lang="fr-FR" sz="3100" dirty="0"/>
            </a:br>
            <a:r>
              <a:rPr lang="fr-FR" sz="7200" dirty="0"/>
              <a:t> </a:t>
            </a:r>
            <a:endParaRPr lang="fr-BE" sz="7200" dirty="0"/>
          </a:p>
        </p:txBody>
      </p:sp>
    </p:spTree>
    <p:extLst>
      <p:ext uri="{BB962C8B-B14F-4D97-AF65-F5344CB8AC3E}">
        <p14:creationId xmlns:p14="http://schemas.microsoft.com/office/powerpoint/2010/main" val="26692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A0796-2CAD-4985-8CE0-C7BD79C27575}"/>
              </a:ext>
            </a:extLst>
          </p:cNvPr>
          <p:cNvSpPr>
            <a:spLocks noGrp="1"/>
          </p:cNvSpPr>
          <p:nvPr>
            <p:ph type="title"/>
          </p:nvPr>
        </p:nvSpPr>
        <p:spPr>
          <a:xfrm>
            <a:off x="1200150" y="609600"/>
            <a:ext cx="8073852" cy="1320800"/>
          </a:xfrm>
        </p:spPr>
        <p:txBody>
          <a:bodyPr anchor="t">
            <a:normAutofit fontScale="90000"/>
          </a:bodyPr>
          <a:lstStyle/>
          <a:p>
            <a:pPr algn="ctr"/>
            <a:r>
              <a:rPr lang="fr-BE" sz="4400" dirty="0"/>
              <a:t>Convention de collaboration et gouvernance</a:t>
            </a:r>
          </a:p>
        </p:txBody>
      </p:sp>
      <p:sp>
        <p:nvSpPr>
          <p:cNvPr id="5" name="Espace réservé du contenu 4">
            <a:extLst>
              <a:ext uri="{FF2B5EF4-FFF2-40B4-BE49-F238E27FC236}">
                <a16:creationId xmlns:a16="http://schemas.microsoft.com/office/drawing/2014/main" id="{147B93FA-522F-4127-A28B-A138EB7B831C}"/>
              </a:ext>
            </a:extLst>
          </p:cNvPr>
          <p:cNvSpPr>
            <a:spLocks noGrp="1"/>
          </p:cNvSpPr>
          <p:nvPr>
            <p:ph idx="1"/>
          </p:nvPr>
        </p:nvSpPr>
        <p:spPr/>
        <p:txBody>
          <a:bodyPr/>
          <a:lstStyle/>
          <a:p>
            <a:pPr marL="457200" marR="0" lvl="1" indent="0" algn="l" defTabSz="457200" rtl="0" eaLnBrk="1" fontAlgn="auto" latinLnBrk="0" hangingPunct="1">
              <a:lnSpc>
                <a:spcPct val="100000"/>
              </a:lnSpc>
              <a:spcBef>
                <a:spcPts val="1000"/>
              </a:spcBef>
              <a:spcAft>
                <a:spcPts val="0"/>
              </a:spcAft>
              <a:buClr>
                <a:srgbClr val="90C226"/>
              </a:buClr>
              <a:buSzPct val="80000"/>
              <a:buNone/>
              <a:tabLst/>
              <a:defRPr/>
            </a:pPr>
            <a:endParaRPr kumimoji="0" lang="fr-BE" sz="3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457200" marR="0" lvl="1" indent="0" algn="l" defTabSz="457200" rtl="0" eaLnBrk="1" fontAlgn="auto" latinLnBrk="0" hangingPunct="1">
              <a:lnSpc>
                <a:spcPct val="100000"/>
              </a:lnSpc>
              <a:spcBef>
                <a:spcPts val="1000"/>
              </a:spcBef>
              <a:spcAft>
                <a:spcPts val="0"/>
              </a:spcAft>
              <a:buClr>
                <a:srgbClr val="90C226"/>
              </a:buClr>
              <a:buSzPct val="80000"/>
              <a:buNone/>
              <a:tabLst/>
              <a:defRPr/>
            </a:pPr>
            <a:endParaRPr lang="fr-BE" sz="3200" dirty="0">
              <a:solidFill>
                <a:prstClr val="black">
                  <a:lumMod val="75000"/>
                  <a:lumOff val="25000"/>
                </a:prstClr>
              </a:solidFill>
              <a:latin typeface="Trebuchet MS" panose="020B0603020202020204"/>
            </a:endParaRP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panose="05000000000000000000" pitchFamily="2" charset="2"/>
              <a:buChar char="v"/>
              <a:tabLst/>
              <a:defRPr/>
            </a:pPr>
            <a:r>
              <a:rPr kumimoji="0" lang="fr-BE" sz="3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Renouvellement partiel des mandats CRK</a:t>
            </a:r>
          </a:p>
          <a:p>
            <a:pPr lvl="1">
              <a:buClr>
                <a:srgbClr val="90C226"/>
              </a:buClr>
              <a:buFont typeface="Wingdings" panose="05000000000000000000" pitchFamily="2" charset="2"/>
              <a:buChar char="v"/>
              <a:defRPr/>
            </a:pPr>
            <a:endParaRPr lang="fr-BE" sz="3200" dirty="0"/>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panose="05000000000000000000" pitchFamily="2" charset="2"/>
              <a:buChar char="v"/>
              <a:tabLst/>
              <a:defRPr/>
            </a:pPr>
            <a:endParaRPr kumimoji="0" lang="fr-BE" sz="3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endParaRPr lang="fr-BE" dirty="0"/>
          </a:p>
        </p:txBody>
      </p:sp>
      <p:pic>
        <p:nvPicPr>
          <p:cNvPr id="7" name="Picture 2" descr="Logo du Réseau Santé Kirikou - Accueil">
            <a:extLst>
              <a:ext uri="{FF2B5EF4-FFF2-40B4-BE49-F238E27FC236}">
                <a16:creationId xmlns:a16="http://schemas.microsoft.com/office/drawing/2014/main" id="{17FC72C5-CE88-4924-A3A4-AE0012A36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extLst>
      <p:ext uri="{BB962C8B-B14F-4D97-AF65-F5344CB8AC3E}">
        <p14:creationId xmlns:p14="http://schemas.microsoft.com/office/powerpoint/2010/main" val="79131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A0796-2CAD-4985-8CE0-C7BD79C27575}"/>
              </a:ext>
            </a:extLst>
          </p:cNvPr>
          <p:cNvSpPr>
            <a:spLocks noGrp="1"/>
          </p:cNvSpPr>
          <p:nvPr>
            <p:ph type="title"/>
          </p:nvPr>
        </p:nvSpPr>
        <p:spPr>
          <a:xfrm>
            <a:off x="1200150" y="609600"/>
            <a:ext cx="8073852" cy="1320800"/>
          </a:xfrm>
        </p:spPr>
        <p:txBody>
          <a:bodyPr anchor="t">
            <a:normAutofit fontScale="90000"/>
          </a:bodyPr>
          <a:lstStyle/>
          <a:p>
            <a:pPr algn="ctr"/>
            <a:r>
              <a:rPr lang="fr-BE" sz="4400" dirty="0"/>
              <a:t>Convention de collaboration et gouvernance</a:t>
            </a:r>
          </a:p>
        </p:txBody>
      </p:sp>
      <p:sp>
        <p:nvSpPr>
          <p:cNvPr id="5" name="Espace réservé du contenu 4">
            <a:extLst>
              <a:ext uri="{FF2B5EF4-FFF2-40B4-BE49-F238E27FC236}">
                <a16:creationId xmlns:a16="http://schemas.microsoft.com/office/drawing/2014/main" id="{147B93FA-522F-4127-A28B-A138EB7B831C}"/>
              </a:ext>
            </a:extLst>
          </p:cNvPr>
          <p:cNvSpPr>
            <a:spLocks noGrp="1"/>
          </p:cNvSpPr>
          <p:nvPr>
            <p:ph idx="1"/>
          </p:nvPr>
        </p:nvSpPr>
        <p:spPr>
          <a:xfrm>
            <a:off x="677334" y="2160589"/>
            <a:ext cx="9518718" cy="4269708"/>
          </a:xfrm>
        </p:spPr>
        <p:txBody>
          <a:bodyPr>
            <a:normAutofit lnSpcReduction="10000"/>
          </a:bodyPr>
          <a:lstStyle/>
          <a:p>
            <a:pPr>
              <a:buClr>
                <a:srgbClr val="90C226"/>
              </a:buClr>
              <a:buFont typeface="Wingdings" panose="05000000000000000000" pitchFamily="2" charset="2"/>
              <a:buChar char="v"/>
              <a:defRPr/>
            </a:pPr>
            <a:r>
              <a:rPr lang="fr-BE" sz="3400" dirty="0">
                <a:solidFill>
                  <a:prstClr val="black">
                    <a:lumMod val="75000"/>
                    <a:lumOff val="25000"/>
                  </a:prstClr>
                </a:solidFill>
                <a:latin typeface="Trebuchet MS" panose="020B0603020202020204"/>
              </a:rPr>
              <a:t> </a:t>
            </a:r>
            <a:r>
              <a:rPr lang="fr-BE" sz="3400" dirty="0"/>
              <a:t>Adaptation de l’article 15 relatif au Conseil de gestion/composition </a:t>
            </a:r>
          </a:p>
          <a:p>
            <a:pPr lvl="1">
              <a:buClr>
                <a:srgbClr val="90C226"/>
              </a:buClr>
              <a:buFont typeface="Arial" panose="020B0604020202020204" pitchFamily="34" charset="0"/>
              <a:buChar char="•"/>
              <a:defRPr/>
            </a:pPr>
            <a:r>
              <a:rPr lang="fr-BE" sz="1900" dirty="0"/>
              <a:t>Intégration du directeur du CPI Les Goélands</a:t>
            </a:r>
          </a:p>
          <a:p>
            <a:pPr lvl="1">
              <a:buClr>
                <a:srgbClr val="90C226"/>
              </a:buClr>
              <a:buFont typeface="Arial" panose="020B0604020202020204" pitchFamily="34" charset="0"/>
              <a:buChar char="•"/>
              <a:defRPr/>
            </a:pPr>
            <a:r>
              <a:rPr lang="fr-FR" sz="1900" dirty="0"/>
              <a:t>L’article 15 relatif au conseil de gestion  de la Convention de collaboration du RSK précise que :</a:t>
            </a:r>
          </a:p>
          <a:p>
            <a:pPr marL="457200" lvl="1" indent="0" algn="ctr">
              <a:buClr>
                <a:srgbClr val="90C226"/>
              </a:buClr>
              <a:buNone/>
              <a:defRPr/>
            </a:pPr>
            <a:r>
              <a:rPr lang="fr-FR" sz="2400" dirty="0"/>
              <a:t>« Le Conseil de gestion est composé du </a:t>
            </a:r>
            <a:r>
              <a:rPr lang="fr-FR" sz="2400" u="sng" dirty="0"/>
              <a:t>Directeur général </a:t>
            </a:r>
            <a:r>
              <a:rPr lang="fr-FR" sz="2400" dirty="0"/>
              <a:t>et du comptable de l’hôpital receveur </a:t>
            </a:r>
            <a:r>
              <a:rPr lang="fr-FR" sz="2400" u="sng" dirty="0"/>
              <a:t>et signataire </a:t>
            </a:r>
            <a:r>
              <a:rPr lang="fr-FR" sz="2400" dirty="0"/>
              <a:t>de la convention B4 qui finance les programmes du RSK, du coordinateur et de trois personnes qualifiées et désignées par Comité de réseau sur présentation par les partenaires du RSK de leur candidature motivée. »</a:t>
            </a:r>
          </a:p>
          <a:p>
            <a:pPr lvl="1">
              <a:buClr>
                <a:srgbClr val="90C226"/>
              </a:buClr>
              <a:buFont typeface="Arial" panose="020B0604020202020204" pitchFamily="34" charset="0"/>
              <a:buChar char="•"/>
              <a:defRPr/>
            </a:pPr>
            <a:endParaRPr lang="fr-BE" sz="2400" dirty="0"/>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panose="05000000000000000000" pitchFamily="2" charset="2"/>
              <a:buChar char="v"/>
              <a:tabLst/>
              <a:defRPr/>
            </a:pPr>
            <a:endParaRPr kumimoji="0" lang="fr-BE" sz="3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endParaRPr lang="fr-BE" dirty="0"/>
          </a:p>
        </p:txBody>
      </p:sp>
      <p:pic>
        <p:nvPicPr>
          <p:cNvPr id="4" name="Picture 2" descr="Logo du Réseau Santé Kirikou - Accueil">
            <a:extLst>
              <a:ext uri="{FF2B5EF4-FFF2-40B4-BE49-F238E27FC236}">
                <a16:creationId xmlns:a16="http://schemas.microsoft.com/office/drawing/2014/main" id="{E2869AED-81EC-4246-8832-4C68BDE87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extLst>
      <p:ext uri="{BB962C8B-B14F-4D97-AF65-F5344CB8AC3E}">
        <p14:creationId xmlns:p14="http://schemas.microsoft.com/office/powerpoint/2010/main" val="193041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A0796-2CAD-4985-8CE0-C7BD79C27575}"/>
              </a:ext>
            </a:extLst>
          </p:cNvPr>
          <p:cNvSpPr>
            <a:spLocks noGrp="1"/>
          </p:cNvSpPr>
          <p:nvPr>
            <p:ph type="title"/>
          </p:nvPr>
        </p:nvSpPr>
        <p:spPr>
          <a:xfrm>
            <a:off x="1200150" y="609600"/>
            <a:ext cx="8073852" cy="1320800"/>
          </a:xfrm>
        </p:spPr>
        <p:txBody>
          <a:bodyPr anchor="t">
            <a:normAutofit fontScale="90000"/>
          </a:bodyPr>
          <a:lstStyle/>
          <a:p>
            <a:pPr algn="ctr"/>
            <a:r>
              <a:rPr lang="fr-FR" sz="4400" dirty="0"/>
              <a:t>Actualité dans les programmes d’activités </a:t>
            </a:r>
            <a:endParaRPr lang="fr-BE" sz="4400" dirty="0"/>
          </a:p>
        </p:txBody>
      </p:sp>
      <p:sp>
        <p:nvSpPr>
          <p:cNvPr id="5" name="Espace réservé du contenu 4">
            <a:extLst>
              <a:ext uri="{FF2B5EF4-FFF2-40B4-BE49-F238E27FC236}">
                <a16:creationId xmlns:a16="http://schemas.microsoft.com/office/drawing/2014/main" id="{147B93FA-522F-4127-A28B-A138EB7B831C}"/>
              </a:ext>
            </a:extLst>
          </p:cNvPr>
          <p:cNvSpPr>
            <a:spLocks noGrp="1"/>
          </p:cNvSpPr>
          <p:nvPr>
            <p:ph idx="1"/>
          </p:nvPr>
        </p:nvSpPr>
        <p:spPr>
          <a:xfrm>
            <a:off x="677334" y="2160589"/>
            <a:ext cx="9518718" cy="4269708"/>
          </a:xfrm>
        </p:spPr>
        <p:txBody>
          <a:bodyPr>
            <a:normAutofit/>
          </a:bodyPr>
          <a:lstStyle/>
          <a:p>
            <a:r>
              <a:rPr lang="fr-BE" sz="3200" dirty="0">
                <a:solidFill>
                  <a:srgbClr val="000000"/>
                </a:solidFill>
                <a:effectLst/>
                <a:latin typeface="Calibri" panose="020F0502020204030204" pitchFamily="34" charset="0"/>
                <a:ea typeface="Times New Roman" panose="02020603050405020304" pitchFamily="18" charset="0"/>
              </a:rPr>
              <a:t>L’@tribu Mobile (soins mobiles)</a:t>
            </a:r>
            <a:endParaRPr lang="fr-BE" sz="3200" dirty="0">
              <a:effectLst/>
              <a:latin typeface="Calibri" panose="020F0502020204030204" pitchFamily="34" charset="0"/>
              <a:ea typeface="Calibri" panose="020F0502020204030204" pitchFamily="34" charset="0"/>
            </a:endParaRPr>
          </a:p>
          <a:p>
            <a:r>
              <a:rPr lang="fr-BE" sz="3200" dirty="0">
                <a:solidFill>
                  <a:srgbClr val="000000"/>
                </a:solidFill>
                <a:effectLst/>
                <a:latin typeface="Calibri" panose="020F0502020204030204" pitchFamily="34" charset="0"/>
                <a:ea typeface="Times New Roman" panose="02020603050405020304" pitchFamily="18" charset="0"/>
              </a:rPr>
              <a:t>Le dispositif de casemanagement</a:t>
            </a:r>
            <a:endParaRPr lang="fr-BE" sz="3200" dirty="0">
              <a:effectLst/>
              <a:latin typeface="Calibri" panose="020F0502020204030204" pitchFamily="34" charset="0"/>
              <a:ea typeface="Calibri" panose="020F0502020204030204" pitchFamily="34" charset="0"/>
            </a:endParaRPr>
          </a:p>
          <a:p>
            <a:r>
              <a:rPr lang="fr-BE" sz="3200" dirty="0">
                <a:solidFill>
                  <a:srgbClr val="000000"/>
                </a:solidFill>
                <a:effectLst/>
                <a:latin typeface="Calibri" panose="020F0502020204030204" pitchFamily="34" charset="0"/>
                <a:ea typeface="Times New Roman" panose="02020603050405020304" pitchFamily="18" charset="0"/>
              </a:rPr>
              <a:t>La Consultation et Liaison intersectorielle</a:t>
            </a:r>
            <a:endParaRPr lang="fr-BE" sz="3200" dirty="0">
              <a:effectLst/>
              <a:latin typeface="Calibri" panose="020F0502020204030204" pitchFamily="34" charset="0"/>
              <a:ea typeface="Calibri" panose="020F0502020204030204" pitchFamily="34" charset="0"/>
            </a:endParaRPr>
          </a:p>
          <a:p>
            <a:r>
              <a:rPr lang="fr-BE" sz="3200" dirty="0">
                <a:solidFill>
                  <a:srgbClr val="000000"/>
                </a:solidFill>
                <a:effectLst/>
                <a:latin typeface="Calibri" panose="020F0502020204030204" pitchFamily="34" charset="0"/>
                <a:ea typeface="Times New Roman" panose="02020603050405020304" pitchFamily="18" charset="0"/>
              </a:rPr>
              <a:t>Les lits de crise</a:t>
            </a:r>
            <a:endParaRPr lang="fr-BE" sz="3200" dirty="0">
              <a:effectLst/>
              <a:latin typeface="Calibri" panose="020F0502020204030204" pitchFamily="34" charset="0"/>
              <a:ea typeface="Calibri" panose="020F0502020204030204" pitchFamily="34" charset="0"/>
            </a:endParaRPr>
          </a:p>
          <a:p>
            <a:r>
              <a:rPr lang="fr-BE" sz="3200" dirty="0">
                <a:solidFill>
                  <a:srgbClr val="000000"/>
                </a:solidFill>
                <a:effectLst/>
                <a:latin typeface="Calibri" panose="020F0502020204030204" pitchFamily="34" charset="0"/>
                <a:ea typeface="Times New Roman" panose="02020603050405020304" pitchFamily="18" charset="0"/>
              </a:rPr>
              <a:t>Le renforcement double diagnostic</a:t>
            </a:r>
            <a:endParaRPr lang="fr-BE" sz="3200" dirty="0">
              <a:effectLst/>
              <a:latin typeface="Calibri" panose="020F0502020204030204" pitchFamily="34" charset="0"/>
              <a:ea typeface="Calibri" panose="020F0502020204030204" pitchFamily="34" charset="0"/>
            </a:endParaRPr>
          </a:p>
          <a:p>
            <a:r>
              <a:rPr lang="fr-BE" sz="3200" dirty="0">
                <a:solidFill>
                  <a:srgbClr val="000000"/>
                </a:solidFill>
                <a:effectLst/>
                <a:latin typeface="Calibri" panose="020F0502020204030204" pitchFamily="34" charset="0"/>
                <a:ea typeface="Times New Roman" panose="02020603050405020304" pitchFamily="18" charset="0"/>
              </a:rPr>
              <a:t>Les psychologues de 1er ligne E/A </a:t>
            </a:r>
            <a:endParaRPr lang="fr-BE" sz="3200" dirty="0">
              <a:effectLst/>
              <a:latin typeface="Calibri" panose="020F0502020204030204" pitchFamily="34" charset="0"/>
              <a:ea typeface="Calibri" panose="020F0502020204030204" pitchFamily="34" charset="0"/>
            </a:endParaRPr>
          </a:p>
          <a:p>
            <a:pPr>
              <a:buClr>
                <a:srgbClr val="90C226"/>
              </a:buClr>
              <a:buFont typeface="Wingdings" panose="05000000000000000000" pitchFamily="2" charset="2"/>
              <a:buChar char="v"/>
              <a:defRPr/>
            </a:pPr>
            <a:endParaRPr lang="fr-BE" sz="2400" dirty="0"/>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panose="05000000000000000000" pitchFamily="2" charset="2"/>
              <a:buChar char="v"/>
              <a:tabLst/>
              <a:defRPr/>
            </a:pPr>
            <a:endParaRPr kumimoji="0" lang="fr-BE" sz="3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endParaRPr lang="fr-BE" dirty="0"/>
          </a:p>
        </p:txBody>
      </p:sp>
      <p:pic>
        <p:nvPicPr>
          <p:cNvPr id="4" name="Picture 2" descr="Logo du Réseau Santé Kirikou - Accueil">
            <a:extLst>
              <a:ext uri="{FF2B5EF4-FFF2-40B4-BE49-F238E27FC236}">
                <a16:creationId xmlns:a16="http://schemas.microsoft.com/office/drawing/2014/main" id="{4A060062-4F3F-4DD2-BDE5-3FFAC12CB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extLst>
      <p:ext uri="{BB962C8B-B14F-4D97-AF65-F5344CB8AC3E}">
        <p14:creationId xmlns:p14="http://schemas.microsoft.com/office/powerpoint/2010/main" val="329021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12">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4">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2">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5" name="Rectangle 2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8" name="Rectangle 3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a:extLst>
              <a:ext uri="{FF2B5EF4-FFF2-40B4-BE49-F238E27FC236}">
                <a16:creationId xmlns:a16="http://schemas.microsoft.com/office/drawing/2014/main" id="{A3270493-C880-4826-A01E-368EDB90494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32" b="95616" l="2586" r="98261">
                        <a14:foregroundMark x1="48506" y1="11691" x2="48506" y2="11691"/>
                        <a14:foregroundMark x1="48284" y1="27001" x2="48284" y2="27001"/>
                        <a14:foregroundMark x1="53411" y1="34795" x2="53411" y2="34795"/>
                        <a14:foregroundMark x1="42131" y1="34447" x2="42131" y2="34447"/>
                        <a14:foregroundMark x1="49799" y1="45303" x2="49799" y2="45303"/>
                        <a14:foregroundMark x1="41507" y1="3201" x2="41507" y2="3201"/>
                        <a14:foregroundMark x1="36826" y1="34795" x2="36826" y2="34795"/>
                        <a14:foregroundMark x1="48506" y1="53793" x2="48506" y2="53793"/>
                        <a14:foregroundMark x1="2586" y1="95616" x2="2586" y2="95616"/>
                        <a14:foregroundMark x1="2586" y1="95616" x2="2586" y2="95616"/>
                        <a14:foregroundMark x1="6598" y1="85108" x2="6598" y2="85108"/>
                        <a14:foregroundMark x1="6598" y1="85108" x2="6598" y2="85108"/>
                        <a14:foregroundMark x1="16184" y1="90536" x2="16184" y2="90536"/>
                        <a14:foregroundMark x1="16184" y1="90536" x2="16184" y2="90536"/>
                        <a14:foregroundMark x1="22559" y1="88518" x2="22559" y2="88518"/>
                        <a14:foregroundMark x1="22559" y1="88518" x2="22559" y2="88518"/>
                        <a14:foregroundMark x1="27240" y1="90188" x2="27240" y2="90188"/>
                        <a14:foregroundMark x1="27240" y1="90188" x2="27240" y2="90188"/>
                        <a14:foregroundMark x1="27864" y1="88518" x2="27864" y2="88518"/>
                        <a14:foregroundMark x1="33839" y1="90884" x2="33839" y2="90884"/>
                        <a14:foregroundMark x1="33839" y1="90884" x2="33839" y2="90884"/>
                        <a14:foregroundMark x1="38520" y1="89840" x2="38520" y2="89840"/>
                        <a14:foregroundMark x1="38520" y1="89840" x2="38520" y2="89840"/>
                        <a14:foregroundMark x1="33839" y1="85108" x2="33839" y2="85108"/>
                        <a14:foregroundMark x1="33839" y1="85108" x2="33839" y2="85108"/>
                        <a14:foregroundMark x1="50022" y1="91232" x2="50022" y2="91232"/>
                        <a14:foregroundMark x1="50022" y1="91232" x2="50022" y2="91232"/>
                        <a14:foregroundMark x1="63174" y1="93250" x2="63174" y2="93250"/>
                        <a14:foregroundMark x1="72983" y1="89144" x2="72983" y2="89144"/>
                        <a14:foregroundMark x1="79982" y1="89144" x2="79982" y2="89144"/>
                        <a14:foregroundMark x1="86982" y1="91580" x2="86982" y2="91580"/>
                        <a14:foregroundMark x1="91262" y1="89144" x2="91262" y2="89144"/>
                        <a14:foregroundMark x1="91262" y1="89144" x2="91262" y2="89144"/>
                        <a14:foregroundMark x1="98261" y1="89144" x2="98261" y2="89144"/>
                        <a14:foregroundMark x1="98261" y1="89144" x2="98261" y2="89144"/>
                        <a14:foregroundMark x1="86982" y1="84064" x2="86982" y2="84064"/>
                        <a14:foregroundMark x1="86982" y1="84064" x2="86982" y2="84064"/>
                        <a14:foregroundMark x1="61703" y1="91580" x2="61703" y2="91580"/>
                        <a14:foregroundMark x1="65716" y1="85108" x2="65716" y2="85108"/>
                        <a14:backgroundMark x1="97414" y1="90884" x2="97414" y2="90884"/>
                      </a14:backgroundRemoval>
                    </a14:imgEffect>
                  </a14:imgLayer>
                </a14:imgProps>
              </a:ext>
              <a:ext uri="{28A0092B-C50C-407E-A947-70E740481C1C}">
                <a14:useLocalDpi xmlns:a14="http://schemas.microsoft.com/office/drawing/2010/main" val="0"/>
              </a:ext>
            </a:extLst>
          </a:blip>
          <a:stretch>
            <a:fillRect/>
          </a:stretch>
        </p:blipFill>
        <p:spPr>
          <a:xfrm>
            <a:off x="2510703" y="1131994"/>
            <a:ext cx="7172471" cy="4590386"/>
          </a:xfrm>
          <a:prstGeom prst="rect">
            <a:avLst/>
          </a:prstGeom>
        </p:spPr>
      </p:pic>
      <p:pic>
        <p:nvPicPr>
          <p:cNvPr id="39" name="Picture 2" descr="Logo du Réseau Santé Kirikou - Accueil">
            <a:extLst>
              <a:ext uri="{FF2B5EF4-FFF2-40B4-BE49-F238E27FC236}">
                <a16:creationId xmlns:a16="http://schemas.microsoft.com/office/drawing/2014/main" id="{ED220C5A-0C94-4D33-9963-00C88102A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extLst>
      <p:ext uri="{BB962C8B-B14F-4D97-AF65-F5344CB8AC3E}">
        <p14:creationId xmlns:p14="http://schemas.microsoft.com/office/powerpoint/2010/main" val="3613157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A0796-2CAD-4985-8CE0-C7BD79C27575}"/>
              </a:ext>
            </a:extLst>
          </p:cNvPr>
          <p:cNvSpPr>
            <a:spLocks noGrp="1"/>
          </p:cNvSpPr>
          <p:nvPr>
            <p:ph type="title"/>
          </p:nvPr>
        </p:nvSpPr>
        <p:spPr>
          <a:xfrm>
            <a:off x="1200150" y="424207"/>
            <a:ext cx="8309522" cy="968866"/>
          </a:xfrm>
        </p:spPr>
        <p:txBody>
          <a:bodyPr anchor="t">
            <a:normAutofit fontScale="90000"/>
          </a:bodyPr>
          <a:lstStyle/>
          <a:p>
            <a:pPr algn="ctr"/>
            <a:r>
              <a:rPr lang="fr-BE" sz="4900" dirty="0">
                <a:latin typeface="+mn-lt"/>
              </a:rPr>
              <a:t>Nouveautés de l’année 2020</a:t>
            </a:r>
            <a:br>
              <a:rPr lang="fr-BE" sz="4400" dirty="0">
                <a:latin typeface="+mn-lt"/>
              </a:rPr>
            </a:br>
            <a:endParaRPr lang="fr-BE" sz="4400" dirty="0">
              <a:latin typeface="+mn-lt"/>
            </a:endParaRPr>
          </a:p>
        </p:txBody>
      </p:sp>
      <p:sp>
        <p:nvSpPr>
          <p:cNvPr id="3" name="Espace réservé du contenu 2">
            <a:extLst>
              <a:ext uri="{FF2B5EF4-FFF2-40B4-BE49-F238E27FC236}">
                <a16:creationId xmlns:a16="http://schemas.microsoft.com/office/drawing/2014/main" id="{D7970E76-B10B-4DB6-A8FF-77196F2B177C}"/>
              </a:ext>
            </a:extLst>
          </p:cNvPr>
          <p:cNvSpPr>
            <a:spLocks noGrp="1"/>
          </p:cNvSpPr>
          <p:nvPr>
            <p:ph idx="1"/>
          </p:nvPr>
        </p:nvSpPr>
        <p:spPr>
          <a:xfrm>
            <a:off x="677333" y="2160589"/>
            <a:ext cx="9135969" cy="3880773"/>
          </a:xfrm>
        </p:spPr>
        <p:txBody>
          <a:bodyPr>
            <a:noAutofit/>
          </a:bodyPr>
          <a:lstStyle/>
          <a:p>
            <a:r>
              <a:rPr lang="fr-BE" sz="3600" dirty="0"/>
              <a:t>Création de l’équipe C+ (1,5 ETP) en octobre 2020</a:t>
            </a:r>
          </a:p>
          <a:p>
            <a:r>
              <a:rPr lang="fr-BE" sz="3600" dirty="0"/>
              <a:t>Engagement de 0,5 ETP pour renforcer l’équipe de Longue Durée</a:t>
            </a:r>
          </a:p>
          <a:p>
            <a:r>
              <a:rPr lang="fr-BE" sz="3600" dirty="0"/>
              <a:t>Nouveau pédopsychiatre : Dr Nicolas de Spiegeleer</a:t>
            </a:r>
          </a:p>
        </p:txBody>
      </p:sp>
      <p:pic>
        <p:nvPicPr>
          <p:cNvPr id="5" name="Image 4">
            <a:extLst>
              <a:ext uri="{FF2B5EF4-FFF2-40B4-BE49-F238E27FC236}">
                <a16:creationId xmlns:a16="http://schemas.microsoft.com/office/drawing/2014/main" id="{41E0E574-6612-4689-990B-BD89FE17956D}"/>
              </a:ext>
            </a:extLst>
          </p:cNvPr>
          <p:cNvPicPr>
            <a:picLocks noChangeAspect="1"/>
          </p:cNvPicPr>
          <p:nvPr/>
        </p:nvPicPr>
        <p:blipFill>
          <a:blip r:embed="rId2"/>
          <a:stretch>
            <a:fillRect/>
          </a:stretch>
        </p:blipFill>
        <p:spPr>
          <a:xfrm>
            <a:off x="10243425" y="5535522"/>
            <a:ext cx="1948575" cy="1322478"/>
          </a:xfrm>
          <a:prstGeom prst="rect">
            <a:avLst/>
          </a:prstGeom>
          <a:solidFill>
            <a:schemeClr val="bg1"/>
          </a:solidFill>
        </p:spPr>
      </p:pic>
      <p:pic>
        <p:nvPicPr>
          <p:cNvPr id="6" name="Picture 2" descr="Logo du Réseau Santé Kirikou - Accueil">
            <a:extLst>
              <a:ext uri="{FF2B5EF4-FFF2-40B4-BE49-F238E27FC236}">
                <a16:creationId xmlns:a16="http://schemas.microsoft.com/office/drawing/2014/main" id="{04A6CC14-64A4-498B-A00D-4A1B650D9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extLst>
      <p:ext uri="{BB962C8B-B14F-4D97-AF65-F5344CB8AC3E}">
        <p14:creationId xmlns:p14="http://schemas.microsoft.com/office/powerpoint/2010/main" val="104079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7B09AF-59A1-4201-9E3D-9BF1A4DBFED6}"/>
              </a:ext>
            </a:extLst>
          </p:cNvPr>
          <p:cNvSpPr>
            <a:spLocks noGrp="1"/>
          </p:cNvSpPr>
          <p:nvPr>
            <p:ph type="title"/>
          </p:nvPr>
        </p:nvSpPr>
        <p:spPr>
          <a:xfrm>
            <a:off x="1393638" y="509830"/>
            <a:ext cx="8372531" cy="1131353"/>
          </a:xfrm>
        </p:spPr>
        <p:txBody>
          <a:bodyPr/>
          <a:lstStyle/>
          <a:p>
            <a:pPr algn="ctr"/>
            <a:r>
              <a:rPr lang="fr-BE" dirty="0"/>
              <a:t>Au total, en 2020</a:t>
            </a:r>
          </a:p>
        </p:txBody>
      </p:sp>
      <p:graphicFrame>
        <p:nvGraphicFramePr>
          <p:cNvPr id="10" name="Espace réservé du contenu 9">
            <a:extLst>
              <a:ext uri="{FF2B5EF4-FFF2-40B4-BE49-F238E27FC236}">
                <a16:creationId xmlns:a16="http://schemas.microsoft.com/office/drawing/2014/main" id="{96734CDB-878F-4255-B380-643BA69501AE}"/>
              </a:ext>
            </a:extLst>
          </p:cNvPr>
          <p:cNvGraphicFramePr>
            <a:graphicFrameLocks noGrp="1"/>
          </p:cNvGraphicFramePr>
          <p:nvPr>
            <p:ph idx="1"/>
            <p:extLst>
              <p:ext uri="{D42A27DB-BD31-4B8C-83A1-F6EECF244321}">
                <p14:modId xmlns:p14="http://schemas.microsoft.com/office/powerpoint/2010/main" val="2673872500"/>
              </p:ext>
            </p:extLst>
          </p:nvPr>
        </p:nvGraphicFramePr>
        <p:xfrm>
          <a:off x="1082553" y="1803764"/>
          <a:ext cx="8372532" cy="4238262"/>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age 2">
            <a:extLst>
              <a:ext uri="{FF2B5EF4-FFF2-40B4-BE49-F238E27FC236}">
                <a16:creationId xmlns:a16="http://schemas.microsoft.com/office/drawing/2014/main" id="{803C88E4-0055-4332-B857-2F30F3C8DB7F}"/>
              </a:ext>
            </a:extLst>
          </p:cNvPr>
          <p:cNvPicPr>
            <a:picLocks noChangeAspect="1"/>
          </p:cNvPicPr>
          <p:nvPr/>
        </p:nvPicPr>
        <p:blipFill>
          <a:blip r:embed="rId4"/>
          <a:stretch>
            <a:fillRect/>
          </a:stretch>
        </p:blipFill>
        <p:spPr>
          <a:xfrm>
            <a:off x="10247207" y="5535053"/>
            <a:ext cx="1944793" cy="1322947"/>
          </a:xfrm>
          <a:prstGeom prst="rect">
            <a:avLst/>
          </a:prstGeom>
        </p:spPr>
      </p:pic>
      <p:pic>
        <p:nvPicPr>
          <p:cNvPr id="6" name="Picture 2" descr="Logo du Réseau Santé Kirikou - Accueil">
            <a:extLst>
              <a:ext uri="{FF2B5EF4-FFF2-40B4-BE49-F238E27FC236}">
                <a16:creationId xmlns:a16="http://schemas.microsoft.com/office/drawing/2014/main" id="{1E431CA2-EC94-4FC6-BB35-37C25C72F0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700"/>
            <a:ext cx="1200150" cy="1066800"/>
          </a:xfrm>
          <a:prstGeom prst="rect">
            <a:avLst/>
          </a:prstGeom>
          <a:solidFill>
            <a:schemeClr val="bg1"/>
          </a:solidFill>
        </p:spPr>
      </p:pic>
    </p:spTree>
    <p:extLst>
      <p:ext uri="{BB962C8B-B14F-4D97-AF65-F5344CB8AC3E}">
        <p14:creationId xmlns:p14="http://schemas.microsoft.com/office/powerpoint/2010/main" val="3713524986"/>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Template>
  <TotalTime>1719</TotalTime>
  <Words>1669</Words>
  <Application>Microsoft Macintosh PowerPoint</Application>
  <PresentationFormat>Grand écran</PresentationFormat>
  <Paragraphs>214</Paragraphs>
  <Slides>35</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35</vt:i4>
      </vt:variant>
    </vt:vector>
  </HeadingPairs>
  <TitlesOfParts>
    <vt:vector size="42" baseType="lpstr">
      <vt:lpstr>Arial</vt:lpstr>
      <vt:lpstr>Calibri</vt:lpstr>
      <vt:lpstr>Symbol</vt:lpstr>
      <vt:lpstr>Trebuchet MS</vt:lpstr>
      <vt:lpstr>Wingdings</vt:lpstr>
      <vt:lpstr>Wingdings 3</vt:lpstr>
      <vt:lpstr>Facette</vt:lpstr>
      <vt:lpstr>Assemblée Générale des Partenaires  du  Réseau Santé Kirikou   9 Juin 2021</vt:lpstr>
      <vt:lpstr>Ordre du jour </vt:lpstr>
      <vt:lpstr>Introduction </vt:lpstr>
      <vt:lpstr>Convention de collaboration et gouvernance</vt:lpstr>
      <vt:lpstr>Convention de collaboration et gouvernance</vt:lpstr>
      <vt:lpstr>Actualité dans les programmes d’activités </vt:lpstr>
      <vt:lpstr>Présentation PowerPoint</vt:lpstr>
      <vt:lpstr>Nouveautés de l’année 2020 </vt:lpstr>
      <vt:lpstr>Au total, en 2020</vt:lpstr>
      <vt:lpstr>Qui sont ces jeunes?</vt:lpstr>
      <vt:lpstr>Présentation PowerPoint</vt:lpstr>
      <vt:lpstr>Présentation PowerPoint</vt:lpstr>
      <vt:lpstr>Présentation PowerPoint</vt:lpstr>
      <vt:lpstr>Conclusion et perspectives</vt:lpstr>
      <vt:lpstr>La Consultation et Liaison Intersectorielle</vt:lpstr>
      <vt:lpstr>Quelques éléments…</vt:lpstr>
      <vt:lpstr>Les lits de crise  CHU UCL Namur- site Ste Elizabeth CPI-N Les Goélands CHR de Namur</vt:lpstr>
      <vt:lpstr>Regard sur l'année écoulée</vt:lpstr>
      <vt:lpstr>Constats et souhaits d'innovation</vt:lpstr>
      <vt:lpstr>Entretien de préadmission nécessaire</vt:lpstr>
      <vt:lpstr>Constats</vt:lpstr>
      <vt:lpstr>En 2020, …</vt:lpstr>
      <vt:lpstr>Constats</vt:lpstr>
      <vt:lpstr>Le renforcement  Double Diagnostic  CPI-N Les Goélands Le Creuset</vt:lpstr>
      <vt:lpstr>Constats</vt:lpstr>
      <vt:lpstr>2 fonctions distinctes dans le cadre du renforcement des soins :</vt:lpstr>
      <vt:lpstr>Présentation PowerPoint</vt:lpstr>
      <vt:lpstr>Présentation PowerPoint</vt:lpstr>
      <vt:lpstr>Présentation PowerPoint</vt:lpstr>
      <vt:lpstr>Historique</vt:lpstr>
      <vt:lpstr>Informations générales</vt:lpstr>
      <vt:lpstr>Cartographie des psychologues conventionnés avec le Réseau Santé Kirikou</vt:lpstr>
      <vt:lpstr>Pour en savoir plus…</vt:lpstr>
      <vt:lpstr>Questions/Réponses</vt:lpstr>
      <vt:lpstr>Plan stratégique : élaboration des feuilles de route  Travail en sous-groupes sur base des propositions du GT Plan stratégique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Angélique Vrancken</dc:creator>
  <cp:lastModifiedBy>Didier De Vleeschouwer</cp:lastModifiedBy>
  <cp:revision>100</cp:revision>
  <cp:lastPrinted>2021-06-09T06:52:14Z</cp:lastPrinted>
  <dcterms:created xsi:type="dcterms:W3CDTF">2020-02-24T08:18:22Z</dcterms:created>
  <dcterms:modified xsi:type="dcterms:W3CDTF">2021-06-09T09:30:53Z</dcterms:modified>
</cp:coreProperties>
</file>